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tags/tag4.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73" r:id="rId2"/>
    <p:sldId id="272" r:id="rId3"/>
    <p:sldId id="257" r:id="rId4"/>
    <p:sldId id="275" r:id="rId5"/>
    <p:sldId id="258" r:id="rId6"/>
    <p:sldId id="276"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huee /" initials="K/" lastIdx="1" clrIdx="0">
    <p:extLst>
      <p:ext uri="{19B8F6BF-5375-455C-9EA6-DF929625EA0E}">
        <p15:presenceInfo xmlns:p15="http://schemas.microsoft.com/office/powerpoint/2012/main" userId="aa20257356e5707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00CC"/>
    <a:srgbClr val="0000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0" d="100"/>
          <a:sy n="70" d="100"/>
        </p:scale>
        <p:origin x="43" y="30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6429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27244044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8999016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dirty="0"/>
          </a:p>
        </p:txBody>
      </p:sp>
    </p:spTree>
    <p:extLst>
      <p:ext uri="{BB962C8B-B14F-4D97-AF65-F5344CB8AC3E}">
        <p14:creationId xmlns:p14="http://schemas.microsoft.com/office/powerpoint/2010/main" val="34544991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dirty="0"/>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2E"/>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face-recognition.readthedocs.io/en/latest/readme.html" TargetMode="Externa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2.xml"/><Relationship Id="rId5" Type="http://schemas.openxmlformats.org/officeDocument/2006/relationships/image" Target="../media/image4.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tags" Target="../tags/tag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4.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6576470-631A-457D-8C07-F004896AA584}"/>
              </a:ext>
            </a:extLst>
          </p:cNvPr>
          <p:cNvPicPr>
            <a:picLocks noChangeAspect="1"/>
          </p:cNvPicPr>
          <p:nvPr/>
        </p:nvPicPr>
        <p:blipFill>
          <a:blip r:embed="rId3"/>
          <a:stretch>
            <a:fillRect/>
          </a:stretch>
        </p:blipFill>
        <p:spPr>
          <a:xfrm>
            <a:off x="7948248" y="59977"/>
            <a:ext cx="7629010" cy="8109646"/>
          </a:xfrm>
          <a:prstGeom prst="rect">
            <a:avLst/>
          </a:prstGeom>
          <a:effectLst>
            <a:glow rad="812800">
              <a:schemeClr val="bg1">
                <a:lumMod val="95000"/>
                <a:alpha val="60000"/>
              </a:schemeClr>
            </a:glow>
          </a:effectLst>
        </p:spPr>
      </p:pic>
      <p:sp>
        <p:nvSpPr>
          <p:cNvPr id="7" name="Rectangle: Rounded Corners 6">
            <a:extLst>
              <a:ext uri="{FF2B5EF4-FFF2-40B4-BE49-F238E27FC236}">
                <a16:creationId xmlns:a16="http://schemas.microsoft.com/office/drawing/2014/main" id="{9A26ACB1-FEAE-45CC-8FCE-499EDF3B7F4D}"/>
              </a:ext>
            </a:extLst>
          </p:cNvPr>
          <p:cNvSpPr/>
          <p:nvPr/>
        </p:nvSpPr>
        <p:spPr>
          <a:xfrm>
            <a:off x="2250833" y="3391319"/>
            <a:ext cx="5476349" cy="1100294"/>
          </a:xfrm>
          <a:prstGeom prst="roundRect">
            <a:avLst>
              <a:gd name="adj" fmla="val 37762"/>
            </a:avLst>
          </a:prstGeom>
          <a:solidFill>
            <a:schemeClr val="accent1">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vi-VN" sz="2000" dirty="0">
                <a:ln w="0"/>
                <a:solidFill>
                  <a:schemeClr val="bg1">
                    <a:lumMod val="95000"/>
                  </a:schemeClr>
                </a:solidFill>
                <a:effectLst>
                  <a:outerShdw blurRad="38100" dist="25400" dir="5400000" algn="ctr" rotWithShape="0">
                    <a:srgbClr val="6E747A">
                      <a:alpha val="43000"/>
                    </a:srgbClr>
                  </a:outerShdw>
                </a:effectLst>
              </a:rPr>
              <a:t>Nhận Diện Khuôn Mặt Với Python.</a:t>
            </a:r>
          </a:p>
        </p:txBody>
      </p:sp>
      <p:sp>
        <p:nvSpPr>
          <p:cNvPr id="6" name="Rectangle: Rounded Corners 5">
            <a:extLst>
              <a:ext uri="{FF2B5EF4-FFF2-40B4-BE49-F238E27FC236}">
                <a16:creationId xmlns:a16="http://schemas.microsoft.com/office/drawing/2014/main" id="{7ED69AD1-C635-44D6-B8D8-EEADF1AB26C1}"/>
              </a:ext>
            </a:extLst>
          </p:cNvPr>
          <p:cNvSpPr/>
          <p:nvPr/>
        </p:nvSpPr>
        <p:spPr>
          <a:xfrm>
            <a:off x="542611" y="1497204"/>
            <a:ext cx="6139543" cy="2069961"/>
          </a:xfrm>
          <a:prstGeom prst="roundRect">
            <a:avLst>
              <a:gd name="adj" fmla="val 26755"/>
            </a:avLst>
          </a:prstGeom>
          <a:solidFill>
            <a:schemeClr val="accent1">
              <a:lumMod val="50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6000" dirty="0">
                <a:latin typeface="Constantia" panose="02030602050306030303" pitchFamily="18" charset="0"/>
              </a:rPr>
              <a:t>Face Recognition</a:t>
            </a:r>
            <a:endParaRPr lang="vi-VN" sz="6000" dirty="0">
              <a:latin typeface="Constantia" panose="02030602050306030303" pitchFamily="18" charset="0"/>
            </a:endParaRPr>
          </a:p>
        </p:txBody>
      </p:sp>
    </p:spTree>
    <p:custDataLst>
      <p:tags r:id="rId1"/>
    </p:custDataLst>
    <p:extLst>
      <p:ext uri="{BB962C8B-B14F-4D97-AF65-F5344CB8AC3E}">
        <p14:creationId xmlns:p14="http://schemas.microsoft.com/office/powerpoint/2010/main" val="3124095520"/>
      </p:ext>
    </p:extLst>
  </p:cSld>
  <p:clrMapOvr>
    <a:masterClrMapping/>
  </p:clrMapOvr>
  <mc:AlternateContent xmlns:mc="http://schemas.openxmlformats.org/markup-compatibility/2006">
    <mc:Choice xmlns:p14="http://schemas.microsoft.com/office/powerpoint/2010/main" Requires="p14">
      <p:transition spd="slow" p14:dur="2000" advTm="1581"/>
    </mc:Choice>
    <mc:Fallback>
      <p:transition spd="slow" advTm="158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6"/>
                                        </p:tgtEl>
                                        <p:attrNameLst>
                                          <p:attrName>ppt_x</p:attrName>
                                        </p:attrNameLst>
                                      </p:cBhvr>
                                      <p:tavLst>
                                        <p:tav tm="0">
                                          <p:val>
                                            <p:strVal val="ppt_x"/>
                                          </p:val>
                                        </p:tav>
                                        <p:tav tm="100000">
                                          <p:val>
                                            <p:strVal val="ppt_x"/>
                                          </p:val>
                                        </p:tav>
                                      </p:tavLst>
                                    </p:anim>
                                    <p:anim calcmode="lin" valueType="num">
                                      <p:cBhvr additive="base">
                                        <p:cTn id="7" dur="500"/>
                                        <p:tgtEl>
                                          <p:spTgt spid="6"/>
                                        </p:tgtEl>
                                        <p:attrNameLst>
                                          <p:attrName>ppt_y</p:attrName>
                                        </p:attrNameLst>
                                      </p:cBhvr>
                                      <p:tavLst>
                                        <p:tav tm="0">
                                          <p:val>
                                            <p:strVal val="ppt_y"/>
                                          </p:val>
                                        </p:tav>
                                        <p:tav tm="100000">
                                          <p:val>
                                            <p:strVal val="1+ppt_h/2"/>
                                          </p:val>
                                        </p:tav>
                                      </p:tavLst>
                                    </p:anim>
                                    <p:set>
                                      <p:cBhvr>
                                        <p:cTn id="8" dur="1" fill="hold">
                                          <p:stCondLst>
                                            <p:cond delay="499"/>
                                          </p:stCondLst>
                                        </p:cTn>
                                        <p:tgtEl>
                                          <p:spTgt spid="6"/>
                                        </p:tgtEl>
                                        <p:attrNameLst>
                                          <p:attrName>style.visibility</p:attrName>
                                        </p:attrNameLst>
                                      </p:cBhvr>
                                      <p:to>
                                        <p:strVal val="hidden"/>
                                      </p:to>
                                    </p:set>
                                  </p:childTnLst>
                                </p:cTn>
                              </p:par>
                              <p:par>
                                <p:cTn id="9" presetID="2" presetClass="exit" presetSubtype="4" fill="hold" grpId="0" nodeType="withEffect">
                                  <p:stCondLst>
                                    <p:cond delay="0"/>
                                  </p:stCondLst>
                                  <p:childTnLst>
                                    <p:anim calcmode="lin" valueType="num">
                                      <p:cBhvr additive="base">
                                        <p:cTn id="10" dur="500"/>
                                        <p:tgtEl>
                                          <p:spTgt spid="7"/>
                                        </p:tgtEl>
                                        <p:attrNameLst>
                                          <p:attrName>ppt_x</p:attrName>
                                        </p:attrNameLst>
                                      </p:cBhvr>
                                      <p:tavLst>
                                        <p:tav tm="0">
                                          <p:val>
                                            <p:strVal val="ppt_x"/>
                                          </p:val>
                                        </p:tav>
                                        <p:tav tm="100000">
                                          <p:val>
                                            <p:strVal val="ppt_x"/>
                                          </p:val>
                                        </p:tav>
                                      </p:tavLst>
                                    </p:anim>
                                    <p:anim calcmode="lin" valueType="num">
                                      <p:cBhvr additive="base">
                                        <p:cTn id="11" dur="500"/>
                                        <p:tgtEl>
                                          <p:spTgt spid="7"/>
                                        </p:tgtEl>
                                        <p:attrNameLst>
                                          <p:attrName>ppt_y</p:attrName>
                                        </p:attrNameLst>
                                      </p:cBhvr>
                                      <p:tavLst>
                                        <p:tav tm="0">
                                          <p:val>
                                            <p:strVal val="ppt_y"/>
                                          </p:val>
                                        </p:tav>
                                        <p:tav tm="100000">
                                          <p:val>
                                            <p:strVal val="1+ppt_h/2"/>
                                          </p:val>
                                        </p:tav>
                                      </p:tavLst>
                                    </p:anim>
                                    <p:set>
                                      <p:cBhvr>
                                        <p:cTn id="12" dur="1" fill="hold">
                                          <p:stCondLst>
                                            <p:cond delay="499"/>
                                          </p:stCondLst>
                                        </p:cTn>
                                        <p:tgtEl>
                                          <p:spTgt spid="7"/>
                                        </p:tgtEl>
                                        <p:attrNameLst>
                                          <p:attrName>style.visibility</p:attrName>
                                        </p:attrNameLst>
                                      </p:cBhvr>
                                      <p:to>
                                        <p:strVal val="hidden"/>
                                      </p:to>
                                    </p:set>
                                  </p:childTnLst>
                                </p:cTn>
                              </p:par>
                              <p:par>
                                <p:cTn id="13" presetID="63" presetClass="path" presetSubtype="0" accel="23000" fill="hold" nodeType="withEffect">
                                  <p:stCondLst>
                                    <p:cond delay="0"/>
                                  </p:stCondLst>
                                  <p:childTnLst>
                                    <p:animMotion origin="layout" path="M 0.05783 -0.02103 L 0.30783 -0.02103 " pathEditMode="relative" rAng="0" ptsTypes="AA">
                                      <p:cBhvr>
                                        <p:cTn id="14" dur="1000" fill="hold"/>
                                        <p:tgtEl>
                                          <p:spTgt spid="5"/>
                                        </p:tgtEl>
                                        <p:attrNameLst>
                                          <p:attrName>ppt_x</p:attrName>
                                          <p:attrName>ppt_y</p:attrName>
                                        </p:attrNameLst>
                                      </p:cBhvr>
                                      <p:rCtr x="12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dirty="0"/>
          </a:p>
        </p:txBody>
      </p:sp>
      <p:sp>
        <p:nvSpPr>
          <p:cNvPr id="4" name="Text 1"/>
          <p:cNvSpPr/>
          <p:nvPr/>
        </p:nvSpPr>
        <p:spPr>
          <a:xfrm>
            <a:off x="2348389" y="1903095"/>
            <a:ext cx="4443889"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Cài đặt ứng dụng</a:t>
            </a:r>
            <a:endParaRPr lang="en-US" sz="4374" dirty="0"/>
          </a:p>
        </p:txBody>
      </p:sp>
      <p:sp>
        <p:nvSpPr>
          <p:cNvPr id="5" name="Shape 2"/>
          <p:cNvSpPr/>
          <p:nvPr/>
        </p:nvSpPr>
        <p:spPr>
          <a:xfrm>
            <a:off x="2348389" y="3104317"/>
            <a:ext cx="499943" cy="499943"/>
          </a:xfrm>
          <a:prstGeom prst="roundRect">
            <a:avLst>
              <a:gd name="adj" fmla="val 80001"/>
            </a:avLst>
          </a:prstGeom>
          <a:solidFill>
            <a:srgbClr val="00002E"/>
          </a:solidFill>
          <a:ln w="27742">
            <a:solidFill>
              <a:srgbClr val="F2B42D"/>
            </a:solidFill>
            <a:prstDash val="solid"/>
          </a:ln>
        </p:spPr>
        <p:txBody>
          <a:bodyPr/>
          <a:lstStyle/>
          <a:p>
            <a:endParaRPr lang="en-US" dirty="0"/>
          </a:p>
        </p:txBody>
      </p:sp>
      <p:sp>
        <p:nvSpPr>
          <p:cNvPr id="6" name="Text 3"/>
          <p:cNvSpPr/>
          <p:nvPr/>
        </p:nvSpPr>
        <p:spPr>
          <a:xfrm>
            <a:off x="2499241" y="3145988"/>
            <a:ext cx="198120" cy="416481"/>
          </a:xfrm>
          <a:prstGeom prst="rect">
            <a:avLst/>
          </a:prstGeom>
          <a:noFill/>
          <a:ln/>
        </p:spPr>
        <p:txBody>
          <a:bodyPr wrap="none" rtlCol="0" anchor="t"/>
          <a:lstStyle/>
          <a:p>
            <a:pPr marL="0" indent="0" algn="ctr">
              <a:lnSpc>
                <a:spcPts val="3281"/>
              </a:lnSpc>
              <a:buNone/>
            </a:pPr>
            <a:r>
              <a:rPr lang="en-US" sz="2624" b="1" dirty="0">
                <a:solidFill>
                  <a:srgbClr val="F2B42D"/>
                </a:solidFill>
                <a:latin typeface="Nunito" pitchFamily="34" charset="0"/>
                <a:ea typeface="Nunito" pitchFamily="34" charset="-122"/>
                <a:cs typeface="Nunito" pitchFamily="34" charset="-120"/>
              </a:rPr>
              <a:t>1</a:t>
            </a:r>
            <a:endParaRPr lang="en-US" sz="2624" dirty="0"/>
          </a:p>
        </p:txBody>
      </p:sp>
      <p:sp>
        <p:nvSpPr>
          <p:cNvPr id="7" name="Text 4"/>
          <p:cNvSpPr/>
          <p:nvPr/>
        </p:nvSpPr>
        <p:spPr>
          <a:xfrm>
            <a:off x="3070503" y="3180636"/>
            <a:ext cx="2221944" cy="347186"/>
          </a:xfrm>
          <a:prstGeom prst="rect">
            <a:avLst/>
          </a:prstGeom>
          <a:noFill/>
          <a:ln/>
        </p:spPr>
        <p:txBody>
          <a:bodyPr wrap="none" rtlCol="0" anchor="t"/>
          <a:lstStyle/>
          <a:p>
            <a:pPr marL="0" indent="0">
              <a:lnSpc>
                <a:spcPts val="2734"/>
              </a:lnSpc>
              <a:buNone/>
            </a:pPr>
            <a:r>
              <a:rPr lang="en-US" sz="2187" b="1" dirty="0">
                <a:solidFill>
                  <a:srgbClr val="F2B42D"/>
                </a:solidFill>
                <a:latin typeface="Nunito" pitchFamily="34" charset="0"/>
                <a:ea typeface="Nunito" pitchFamily="34" charset="-122"/>
                <a:cs typeface="Nunito" pitchFamily="34" charset="-120"/>
              </a:rPr>
              <a:t>Yêu cầu</a:t>
            </a:r>
            <a:endParaRPr lang="en-US" sz="2187" dirty="0"/>
          </a:p>
        </p:txBody>
      </p:sp>
      <p:sp>
        <p:nvSpPr>
          <p:cNvPr id="8" name="Text 5"/>
          <p:cNvSpPr/>
          <p:nvPr/>
        </p:nvSpPr>
        <p:spPr>
          <a:xfrm>
            <a:off x="3070503" y="3661053"/>
            <a:ext cx="4133612"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Python 3.3+ hoặc Python 2.7</a:t>
            </a:r>
            <a:endParaRPr lang="en-US" sz="1750" dirty="0"/>
          </a:p>
        </p:txBody>
      </p:sp>
      <p:sp>
        <p:nvSpPr>
          <p:cNvPr id="9" name="Text 6"/>
          <p:cNvSpPr/>
          <p:nvPr/>
        </p:nvSpPr>
        <p:spPr>
          <a:xfrm>
            <a:off x="3070503" y="4149685"/>
            <a:ext cx="4133612" cy="71080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macOS or Linux (Windows không hỗ trợ nhưng có hoạt động)</a:t>
            </a:r>
            <a:endParaRPr lang="en-US" sz="1750" dirty="0"/>
          </a:p>
        </p:txBody>
      </p:sp>
      <p:sp>
        <p:nvSpPr>
          <p:cNvPr id="10" name="Text 7"/>
          <p:cNvSpPr/>
          <p:nvPr/>
        </p:nvSpPr>
        <p:spPr>
          <a:xfrm>
            <a:off x="3070503" y="4993719"/>
            <a:ext cx="4133612" cy="355402"/>
          </a:xfrm>
          <a:prstGeom prst="rect">
            <a:avLst/>
          </a:prstGeom>
          <a:noFill/>
          <a:ln/>
        </p:spPr>
        <p:txBody>
          <a:bodyPr wrap="non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Cmake</a:t>
            </a:r>
            <a:endParaRPr lang="en-US" sz="1750" dirty="0"/>
          </a:p>
        </p:txBody>
      </p:sp>
      <p:sp>
        <p:nvSpPr>
          <p:cNvPr id="11" name="Text 8"/>
          <p:cNvSpPr/>
          <p:nvPr/>
        </p:nvSpPr>
        <p:spPr>
          <a:xfrm>
            <a:off x="3070503" y="5482352"/>
            <a:ext cx="4133612" cy="355402"/>
          </a:xfrm>
          <a:prstGeom prst="rect">
            <a:avLst/>
          </a:prstGeom>
          <a:noFill/>
          <a:ln/>
        </p:spPr>
        <p:txBody>
          <a:bodyPr wrap="non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Thư viện Dlib</a:t>
            </a:r>
            <a:endParaRPr lang="en-US" sz="1750" dirty="0"/>
          </a:p>
        </p:txBody>
      </p:sp>
      <p:sp>
        <p:nvSpPr>
          <p:cNvPr id="12" name="Text 9"/>
          <p:cNvSpPr/>
          <p:nvPr/>
        </p:nvSpPr>
        <p:spPr>
          <a:xfrm>
            <a:off x="3070503" y="5970984"/>
            <a:ext cx="4133612" cy="355402"/>
          </a:xfrm>
          <a:prstGeom prst="rect">
            <a:avLst/>
          </a:prstGeom>
          <a:noFill/>
          <a:ln/>
        </p:spPr>
        <p:txBody>
          <a:bodyPr wrap="non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Thư viện cv2</a:t>
            </a:r>
            <a:endParaRPr lang="en-US" sz="1750" dirty="0"/>
          </a:p>
        </p:txBody>
      </p:sp>
      <p:sp>
        <p:nvSpPr>
          <p:cNvPr id="13" name="Shape 10"/>
          <p:cNvSpPr/>
          <p:nvPr/>
        </p:nvSpPr>
        <p:spPr>
          <a:xfrm>
            <a:off x="7426285" y="3104317"/>
            <a:ext cx="499943" cy="499943"/>
          </a:xfrm>
          <a:prstGeom prst="roundRect">
            <a:avLst>
              <a:gd name="adj" fmla="val 80001"/>
            </a:avLst>
          </a:prstGeom>
          <a:solidFill>
            <a:srgbClr val="00002E"/>
          </a:solidFill>
          <a:ln w="27742">
            <a:solidFill>
              <a:srgbClr val="D7425E"/>
            </a:solidFill>
            <a:prstDash val="solid"/>
          </a:ln>
        </p:spPr>
        <p:txBody>
          <a:bodyPr/>
          <a:lstStyle/>
          <a:p>
            <a:endParaRPr lang="en-US" dirty="0"/>
          </a:p>
        </p:txBody>
      </p:sp>
      <p:sp>
        <p:nvSpPr>
          <p:cNvPr id="14" name="Text 11"/>
          <p:cNvSpPr/>
          <p:nvPr/>
        </p:nvSpPr>
        <p:spPr>
          <a:xfrm>
            <a:off x="7577138" y="3145988"/>
            <a:ext cx="198120" cy="416481"/>
          </a:xfrm>
          <a:prstGeom prst="rect">
            <a:avLst/>
          </a:prstGeom>
          <a:noFill/>
          <a:ln/>
        </p:spPr>
        <p:txBody>
          <a:bodyPr wrap="none" rtlCol="0" anchor="t"/>
          <a:lstStyle/>
          <a:p>
            <a:pPr marL="0" indent="0" algn="ctr">
              <a:lnSpc>
                <a:spcPts val="3281"/>
              </a:lnSpc>
              <a:buNone/>
            </a:pPr>
            <a:r>
              <a:rPr lang="en-US" sz="2624" b="1" dirty="0">
                <a:solidFill>
                  <a:srgbClr val="D7425E"/>
                </a:solidFill>
                <a:latin typeface="Nunito" pitchFamily="34" charset="0"/>
                <a:ea typeface="Nunito" pitchFamily="34" charset="-122"/>
                <a:cs typeface="Nunito" pitchFamily="34" charset="-120"/>
              </a:rPr>
              <a:t>2</a:t>
            </a:r>
            <a:endParaRPr lang="en-US" sz="2624" dirty="0"/>
          </a:p>
        </p:txBody>
      </p:sp>
      <p:sp>
        <p:nvSpPr>
          <p:cNvPr id="15" name="Text 12"/>
          <p:cNvSpPr/>
          <p:nvPr/>
        </p:nvSpPr>
        <p:spPr>
          <a:xfrm>
            <a:off x="8148399" y="3180636"/>
            <a:ext cx="2514600" cy="347186"/>
          </a:xfrm>
          <a:prstGeom prst="rect">
            <a:avLst/>
          </a:prstGeom>
          <a:noFill/>
          <a:ln/>
        </p:spPr>
        <p:txBody>
          <a:bodyPr wrap="none" rtlCol="0" anchor="t"/>
          <a:lstStyle/>
          <a:p>
            <a:pPr marL="0" indent="0">
              <a:lnSpc>
                <a:spcPts val="2734"/>
              </a:lnSpc>
              <a:buNone/>
            </a:pPr>
            <a:r>
              <a:rPr lang="en-US" sz="2187" b="1" dirty="0">
                <a:solidFill>
                  <a:srgbClr val="D7425E"/>
                </a:solidFill>
                <a:latin typeface="Nunito" pitchFamily="34" charset="0"/>
                <a:ea typeface="Nunito" pitchFamily="34" charset="-122"/>
                <a:cs typeface="Nunito" pitchFamily="34" charset="-120"/>
              </a:rPr>
              <a:t>Các tập lệnh cần tải</a:t>
            </a:r>
            <a:endParaRPr lang="en-US" sz="2187" dirty="0"/>
          </a:p>
        </p:txBody>
      </p:sp>
      <p:sp>
        <p:nvSpPr>
          <p:cNvPr id="16" name="Text 13"/>
          <p:cNvSpPr/>
          <p:nvPr/>
        </p:nvSpPr>
        <p:spPr>
          <a:xfrm>
            <a:off x="8148399" y="3661053"/>
            <a:ext cx="4133612" cy="71080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Tải Face Recognition sử dụng pip3 (pip2 nếu Python 2): </a:t>
            </a:r>
            <a:r>
              <a:rPr lang="en-US" sz="1750" dirty="0">
                <a:solidFill>
                  <a:srgbClr val="48A8E2"/>
                </a:solidFill>
                <a:latin typeface="PT Sans" pitchFamily="34" charset="0"/>
                <a:ea typeface="PT Sans" pitchFamily="34" charset="-122"/>
                <a:cs typeface="PT Sans" pitchFamily="34" charset="-120"/>
              </a:rPr>
              <a:t>pip3 install face_recognition</a:t>
            </a:r>
            <a:endParaRPr lang="en-US" sz="1750" dirty="0"/>
          </a:p>
        </p:txBody>
      </p:sp>
      <p:sp>
        <p:nvSpPr>
          <p:cNvPr id="17" name="Text 14"/>
          <p:cNvSpPr/>
          <p:nvPr/>
        </p:nvSpPr>
        <p:spPr>
          <a:xfrm>
            <a:off x="8148399" y="4791837"/>
            <a:ext cx="4133612"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Tải Dlib (yêu cầu cmake): </a:t>
            </a:r>
            <a:r>
              <a:rPr lang="en-US" sz="1750" dirty="0">
                <a:solidFill>
                  <a:srgbClr val="48A8E2"/>
                </a:solidFill>
                <a:latin typeface="PT Sans" pitchFamily="34" charset="0"/>
                <a:ea typeface="PT Sans" pitchFamily="34" charset="-122"/>
                <a:cs typeface="PT Sans" pitchFamily="34" charset="-120"/>
              </a:rPr>
              <a:t>pip3 install dlib</a:t>
            </a:r>
            <a:endParaRPr lang="en-US" sz="1750" dirty="0"/>
          </a:p>
        </p:txBody>
      </p:sp>
      <p:sp>
        <p:nvSpPr>
          <p:cNvPr id="18" name="Text 15"/>
          <p:cNvSpPr/>
          <p:nvPr/>
        </p:nvSpPr>
        <p:spPr>
          <a:xfrm>
            <a:off x="8148399" y="5291615"/>
            <a:ext cx="4133612"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Tải opencv2: </a:t>
            </a:r>
            <a:r>
              <a:rPr lang="en-US" sz="1750" dirty="0">
                <a:solidFill>
                  <a:srgbClr val="48A8E2"/>
                </a:solidFill>
                <a:latin typeface="PT Sans" pitchFamily="34" charset="0"/>
                <a:ea typeface="PT Sans" pitchFamily="34" charset="-122"/>
                <a:cs typeface="PT Sans" pitchFamily="34" charset="-120"/>
              </a:rPr>
              <a:t>pip install opencv-python</a:t>
            </a:r>
            <a:endParaRPr lang="en-US" sz="1750" dirty="0"/>
          </a:p>
        </p:txBody>
      </p:sp>
    </p:spTree>
  </p:cSld>
  <p:clrMapOvr>
    <a:masterClrMapping/>
  </p:clrMapOvr>
  <p:transition spd="slow" advTm="150">
    <p:push/>
  </p:transition>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dirty="0"/>
          </a:p>
        </p:txBody>
      </p:sp>
      <p:sp>
        <p:nvSpPr>
          <p:cNvPr id="4" name="Text 1"/>
          <p:cNvSpPr/>
          <p:nvPr/>
        </p:nvSpPr>
        <p:spPr>
          <a:xfrm>
            <a:off x="2348389" y="1548527"/>
            <a:ext cx="4443889"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Cách sử dụng</a:t>
            </a:r>
            <a:endParaRPr lang="en-US" sz="4374" dirty="0"/>
          </a:p>
        </p:txBody>
      </p:sp>
      <p:sp>
        <p:nvSpPr>
          <p:cNvPr id="5" name="Shape 2"/>
          <p:cNvSpPr/>
          <p:nvPr/>
        </p:nvSpPr>
        <p:spPr>
          <a:xfrm>
            <a:off x="2348389" y="2687241"/>
            <a:ext cx="9933503" cy="3993713"/>
          </a:xfrm>
          <a:prstGeom prst="roundRect">
            <a:avLst>
              <a:gd name="adj" fmla="val 10015"/>
            </a:avLst>
          </a:prstGeom>
          <a:solidFill>
            <a:srgbClr val="00002E"/>
          </a:solidFill>
          <a:ln w="55483">
            <a:solidFill>
              <a:srgbClr val="262654"/>
            </a:solidFill>
            <a:prstDash val="solid"/>
          </a:ln>
        </p:spPr>
        <p:txBody>
          <a:bodyPr/>
          <a:lstStyle/>
          <a:p>
            <a:endParaRPr lang="en-US" dirty="0"/>
          </a:p>
        </p:txBody>
      </p:sp>
      <p:sp>
        <p:nvSpPr>
          <p:cNvPr id="6" name="Text 3"/>
          <p:cNvSpPr/>
          <p:nvPr/>
        </p:nvSpPr>
        <p:spPr>
          <a:xfrm>
            <a:off x="2626162" y="2883575"/>
            <a:ext cx="4428649"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Để sử dụng thư viện ta đơn giản chỉ cần thêm thư viện vào chương trình của mình : import face_recognition</a:t>
            </a:r>
            <a:endParaRPr lang="en-US" sz="1750" dirty="0"/>
          </a:p>
        </p:txBody>
      </p:sp>
      <p:sp>
        <p:nvSpPr>
          <p:cNvPr id="7" name="Text 4"/>
          <p:cNvSpPr/>
          <p:nvPr/>
        </p:nvSpPr>
        <p:spPr>
          <a:xfrm>
            <a:off x="7506772" y="2883575"/>
            <a:ext cx="4497467" cy="1066205"/>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Ví dụ: Tìm tất cả các khuôn mặt xuất hiện trong ảnh: Tìm và thao tác các đặc điểm khuôn mặt trong ảnh:</a:t>
            </a:r>
            <a:endParaRPr lang="en-US" sz="1750" dirty="0"/>
          </a:p>
        </p:txBody>
      </p:sp>
      <p:pic>
        <p:nvPicPr>
          <p:cNvPr id="8" name="Image 1" descr="preencoded.png"/>
          <p:cNvPicPr>
            <a:picLocks noChangeAspect="1"/>
          </p:cNvPicPr>
          <p:nvPr/>
        </p:nvPicPr>
        <p:blipFill>
          <a:blip r:embed="rId4"/>
          <a:stretch>
            <a:fillRect/>
          </a:stretch>
        </p:blipFill>
        <p:spPr>
          <a:xfrm>
            <a:off x="2626162" y="4231481"/>
            <a:ext cx="4428649" cy="2240637"/>
          </a:xfrm>
          <a:prstGeom prst="rect">
            <a:avLst/>
          </a:prstGeom>
        </p:spPr>
      </p:pic>
      <p:pic>
        <p:nvPicPr>
          <p:cNvPr id="9" name="Image 2" descr="preencoded.png"/>
          <p:cNvPicPr>
            <a:picLocks noChangeAspect="1"/>
          </p:cNvPicPr>
          <p:nvPr/>
        </p:nvPicPr>
        <p:blipFill>
          <a:blip r:embed="rId5"/>
          <a:stretch>
            <a:fillRect/>
          </a:stretch>
        </p:blipFill>
        <p:spPr>
          <a:xfrm>
            <a:off x="7506772" y="4231481"/>
            <a:ext cx="4497467" cy="2253139"/>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14">
        <p15:prstTrans prst="peelOff"/>
      </p:transition>
    </mc:Choice>
    <mc:Fallback>
      <p:transition spd="slow" advTm="14">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9" y="0"/>
            <a:ext cx="14630400" cy="8229600"/>
          </a:xfrm>
          <a:prstGeom prst="rect">
            <a:avLst/>
          </a:prstGeom>
          <a:solidFill>
            <a:srgbClr val="00002E">
              <a:alpha val="75000"/>
            </a:srgbClr>
          </a:solidFill>
          <a:ln/>
        </p:spPr>
        <p:txBody>
          <a:bodyPr/>
          <a:lstStyle/>
          <a:p>
            <a:endParaRPr lang="en-US" dirty="0"/>
          </a:p>
        </p:txBody>
      </p:sp>
      <p:sp>
        <p:nvSpPr>
          <p:cNvPr id="4" name="Text 1"/>
          <p:cNvSpPr/>
          <p:nvPr/>
        </p:nvSpPr>
        <p:spPr>
          <a:xfrm>
            <a:off x="4823341" y="713422"/>
            <a:ext cx="4983480" cy="694373"/>
          </a:xfrm>
          <a:prstGeom prst="rect">
            <a:avLst/>
          </a:prstGeom>
          <a:noFill/>
          <a:ln/>
        </p:spPr>
        <p:txBody>
          <a:bodyPr wrap="none" rtlCol="0" anchor="t"/>
          <a:lstStyle/>
          <a:p>
            <a:pPr marL="0" indent="0" algn="ctr">
              <a:lnSpc>
                <a:spcPts val="5468"/>
              </a:lnSpc>
              <a:buNone/>
            </a:pPr>
            <a:r>
              <a:rPr lang="en-US" sz="4374" b="1" dirty="0">
                <a:solidFill>
                  <a:srgbClr val="FFFFFF"/>
                </a:solidFill>
                <a:latin typeface="Nunito" pitchFamily="34" charset="0"/>
                <a:ea typeface="Nunito" pitchFamily="34" charset="-122"/>
                <a:cs typeface="Nunito" pitchFamily="34" charset="-120"/>
              </a:rPr>
              <a:t>Triển khai ứng dụng</a:t>
            </a:r>
            <a:endParaRPr lang="en-US" sz="4374" dirty="0"/>
          </a:p>
        </p:txBody>
      </p:sp>
      <p:sp>
        <p:nvSpPr>
          <p:cNvPr id="5" name="Text 2"/>
          <p:cNvSpPr/>
          <p:nvPr/>
        </p:nvSpPr>
        <p:spPr>
          <a:xfrm>
            <a:off x="2348389" y="1852920"/>
            <a:ext cx="9489162" cy="444341"/>
          </a:xfrm>
          <a:prstGeom prst="rect">
            <a:avLst/>
          </a:prstGeom>
          <a:noFill/>
          <a:ln/>
        </p:spPr>
        <p:txBody>
          <a:bodyPr wrap="none" rtlCol="0" anchor="t"/>
          <a:lstStyle/>
          <a:p>
            <a:pPr marL="342900" indent="-342900" algn="l">
              <a:lnSpc>
                <a:spcPts val="3499"/>
              </a:lnSpc>
              <a:buSzPct val="100000"/>
              <a:buFont typeface="+mj-lt"/>
              <a:buAutoNum type="arabicPeriod"/>
            </a:pPr>
            <a:r>
              <a:rPr lang="en-US" sz="2187" b="1" dirty="0">
                <a:solidFill>
                  <a:srgbClr val="FFFFFF"/>
                </a:solidFill>
                <a:latin typeface="PT Sans" pitchFamily="34" charset="0"/>
                <a:ea typeface="PT Sans" pitchFamily="34" charset="-122"/>
                <a:cs typeface="PT Sans" pitchFamily="34" charset="-120"/>
              </a:rPr>
              <a:t>Cài đặt môi trường</a:t>
            </a:r>
            <a:endParaRPr lang="en-US" sz="2187" dirty="0"/>
          </a:p>
        </p:txBody>
      </p:sp>
      <p:sp>
        <p:nvSpPr>
          <p:cNvPr id="6" name="Text 3"/>
          <p:cNvSpPr/>
          <p:nvPr/>
        </p:nvSpPr>
        <p:spPr>
          <a:xfrm>
            <a:off x="2348389" y="2435304"/>
            <a:ext cx="9933503" cy="355402"/>
          </a:xfrm>
          <a:prstGeom prst="rect">
            <a:avLst/>
          </a:prstGeom>
          <a:noFill/>
          <a:ln/>
        </p:spPr>
        <p:txBody>
          <a:bodyPr wrap="non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Chuẩn bị đầy đủ các thư viện, ảnh, video. Lưu ý đường dẫn của ảnh, video dễ dàng truy cập.</a:t>
            </a:r>
            <a:endParaRPr lang="en-US" sz="1750" dirty="0"/>
          </a:p>
        </p:txBody>
      </p:sp>
      <p:sp>
        <p:nvSpPr>
          <p:cNvPr id="7" name="Text 4"/>
          <p:cNvSpPr/>
          <p:nvPr/>
        </p:nvSpPr>
        <p:spPr>
          <a:xfrm>
            <a:off x="2348389" y="3040618"/>
            <a:ext cx="9933503" cy="355402"/>
          </a:xfrm>
          <a:prstGeom prst="rect">
            <a:avLst/>
          </a:prstGeom>
          <a:noFill/>
          <a:ln/>
        </p:spPr>
        <p:txBody>
          <a:bodyPr wrap="non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Chuẩn </a:t>
            </a:r>
            <a:r>
              <a:rPr lang="en-US" sz="1750" dirty="0" err="1">
                <a:solidFill>
                  <a:srgbClr val="FFFFFF"/>
                </a:solidFill>
                <a:latin typeface="PT Sans" pitchFamily="34" charset="0"/>
                <a:ea typeface="PT Sans" pitchFamily="34" charset="-122"/>
                <a:cs typeface="PT Sans" pitchFamily="34" charset="-120"/>
              </a:rPr>
              <a:t>bị</a:t>
            </a:r>
            <a:r>
              <a:rPr lang="en-US" sz="1750" dirty="0">
                <a:solidFill>
                  <a:srgbClr val="FFFFFF"/>
                </a:solidFill>
                <a:latin typeface="PT Sans" pitchFamily="34" charset="0"/>
                <a:ea typeface="PT Sans" pitchFamily="34" charset="-122"/>
                <a:cs typeface="PT Sans" pitchFamily="34" charset="-120"/>
              </a:rPr>
              <a:t> </a:t>
            </a:r>
            <a:r>
              <a:rPr lang="vi-VN" sz="1750" dirty="0">
                <a:solidFill>
                  <a:srgbClr val="FFFFFF"/>
                </a:solidFill>
                <a:latin typeface="PT Sans" pitchFamily="34" charset="0"/>
                <a:ea typeface="PT Sans" pitchFamily="34" charset="-122"/>
                <a:cs typeface="PT Sans" pitchFamily="34" charset="-120"/>
              </a:rPr>
              <a:t>những</a:t>
            </a:r>
            <a:r>
              <a:rPr lang="en-US" sz="1750" dirty="0">
                <a:solidFill>
                  <a:srgbClr val="FFFFFF"/>
                </a:solidFill>
                <a:latin typeface="PT Sans" pitchFamily="34" charset="0"/>
                <a:ea typeface="PT Sans" pitchFamily="34" charset="-122"/>
                <a:cs typeface="PT Sans" pitchFamily="34" charset="-120"/>
              </a:rPr>
              <a:t> thư mục ảnh và video để lưu trữ các ảnh truyền vào, video cần xác định khuôn mặt.</a:t>
            </a:r>
            <a:endParaRPr lang="en-US" sz="1750" dirty="0"/>
          </a:p>
        </p:txBody>
      </p:sp>
      <p:pic>
        <p:nvPicPr>
          <p:cNvPr id="8" name="Image 1" descr="preencoded.png"/>
          <p:cNvPicPr>
            <a:picLocks noChangeAspect="1"/>
          </p:cNvPicPr>
          <p:nvPr/>
        </p:nvPicPr>
        <p:blipFill>
          <a:blip r:embed="rId4"/>
          <a:stretch>
            <a:fillRect/>
          </a:stretch>
        </p:blipFill>
        <p:spPr>
          <a:xfrm>
            <a:off x="3704392" y="3645932"/>
            <a:ext cx="7221379" cy="1430298"/>
          </a:xfrm>
          <a:prstGeom prst="rect">
            <a:avLst/>
          </a:prstGeom>
        </p:spPr>
      </p:pic>
      <p:sp>
        <p:nvSpPr>
          <p:cNvPr id="9" name="Text 5"/>
          <p:cNvSpPr/>
          <p:nvPr/>
        </p:nvSpPr>
        <p:spPr>
          <a:xfrm>
            <a:off x="2348389" y="5326142"/>
            <a:ext cx="9933503" cy="444341"/>
          </a:xfrm>
          <a:prstGeom prst="rect">
            <a:avLst/>
          </a:prstGeom>
          <a:noFill/>
          <a:ln/>
        </p:spPr>
        <p:txBody>
          <a:bodyPr wrap="none" rtlCol="0" anchor="t"/>
          <a:lstStyle/>
          <a:p>
            <a:pPr marL="0" indent="0">
              <a:lnSpc>
                <a:spcPts val="3499"/>
              </a:lnSpc>
              <a:buNone/>
            </a:pPr>
            <a:r>
              <a:rPr lang="en-US" sz="2187" b="1" dirty="0">
                <a:solidFill>
                  <a:srgbClr val="FFFFFF"/>
                </a:solidFill>
                <a:latin typeface="PT Sans" pitchFamily="34" charset="0"/>
                <a:ea typeface="PT Sans" pitchFamily="34" charset="-122"/>
                <a:cs typeface="PT Sans" pitchFamily="34" charset="-120"/>
              </a:rPr>
              <a:t>2.  Chương trình Video Face Recogrition</a:t>
            </a:r>
            <a:endParaRPr lang="en-US" sz="2187" dirty="0"/>
          </a:p>
        </p:txBody>
      </p:sp>
      <p:sp>
        <p:nvSpPr>
          <p:cNvPr id="10" name="Text 6"/>
          <p:cNvSpPr/>
          <p:nvPr/>
        </p:nvSpPr>
        <p:spPr>
          <a:xfrm>
            <a:off x="2348389" y="6020395"/>
            <a:ext cx="9933503"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Đầu tiên hãy đảm bảo rằng đã cài được các thư viện và chúng được </a:t>
            </a:r>
            <a:r>
              <a:rPr lang="en-US" sz="1750" i="1" dirty="0">
                <a:solidFill>
                  <a:srgbClr val="FFFFFF"/>
                </a:solidFill>
                <a:latin typeface="PT Sans" pitchFamily="34" charset="0"/>
                <a:ea typeface="PT Sans" pitchFamily="34" charset="-122"/>
                <a:cs typeface="PT Sans" pitchFamily="34" charset="-120"/>
              </a:rPr>
              <a:t>import</a:t>
            </a:r>
            <a:r>
              <a:rPr lang="en-US" sz="1750" dirty="0">
                <a:solidFill>
                  <a:srgbClr val="FFFFFF"/>
                </a:solidFill>
                <a:latin typeface="PT Sans" pitchFamily="34" charset="0"/>
                <a:ea typeface="PT Sans" pitchFamily="34" charset="-122"/>
                <a:cs typeface="PT Sans" pitchFamily="34" charset="-120"/>
              </a:rPr>
              <a:t> đầy đủ trong chương trình</a:t>
            </a:r>
            <a:endParaRPr lang="en-US" sz="1750" dirty="0"/>
          </a:p>
        </p:txBody>
      </p:sp>
      <p:pic>
        <p:nvPicPr>
          <p:cNvPr id="11" name="Image 2" descr="preencoded.png"/>
          <p:cNvPicPr>
            <a:picLocks noChangeAspect="1"/>
          </p:cNvPicPr>
          <p:nvPr/>
        </p:nvPicPr>
        <p:blipFill>
          <a:blip r:embed="rId5"/>
          <a:stretch>
            <a:fillRect/>
          </a:stretch>
        </p:blipFill>
        <p:spPr>
          <a:xfrm>
            <a:off x="2348389" y="6625709"/>
            <a:ext cx="9933503" cy="890349"/>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10">
        <p15:prstTrans prst="drape"/>
      </p:transition>
    </mc:Choice>
    <mc:Fallback>
      <p:transition spd="slow" advTm="1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a:p>
        </p:txBody>
      </p:sp>
      <p:sp>
        <p:nvSpPr>
          <p:cNvPr id="4" name="Text 1"/>
          <p:cNvSpPr/>
          <p:nvPr/>
        </p:nvSpPr>
        <p:spPr>
          <a:xfrm>
            <a:off x="2348389" y="1594366"/>
            <a:ext cx="9933503"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Dùng thư viện cv2 để đọc video trong thư mục</a:t>
            </a:r>
            <a:endParaRPr lang="en-US" sz="1750" dirty="0"/>
          </a:p>
        </p:txBody>
      </p:sp>
      <p:pic>
        <p:nvPicPr>
          <p:cNvPr id="5" name="Image 1" descr="preencoded.png"/>
          <p:cNvPicPr>
            <a:picLocks noChangeAspect="1"/>
          </p:cNvPicPr>
          <p:nvPr/>
        </p:nvPicPr>
        <p:blipFill>
          <a:blip r:embed="rId4"/>
          <a:stretch>
            <a:fillRect/>
          </a:stretch>
        </p:blipFill>
        <p:spPr>
          <a:xfrm>
            <a:off x="2348389" y="2199680"/>
            <a:ext cx="9933503" cy="524351"/>
          </a:xfrm>
          <a:prstGeom prst="rect">
            <a:avLst/>
          </a:prstGeom>
        </p:spPr>
      </p:pic>
      <p:sp>
        <p:nvSpPr>
          <p:cNvPr id="6" name="Text 2"/>
          <p:cNvSpPr/>
          <p:nvPr/>
        </p:nvSpPr>
        <p:spPr>
          <a:xfrm>
            <a:off x="2348389" y="2973943"/>
            <a:ext cx="9933503"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Truyền các ảnh đã lưu sẵn vào từng biến riêng biệt để dễ dàng so sánh sau này</a:t>
            </a:r>
            <a:endParaRPr lang="en-US" sz="1750" dirty="0"/>
          </a:p>
        </p:txBody>
      </p:sp>
      <p:pic>
        <p:nvPicPr>
          <p:cNvPr id="7" name="Image 2" descr="preencoded.png"/>
          <p:cNvPicPr>
            <a:picLocks noChangeAspect="1"/>
          </p:cNvPicPr>
          <p:nvPr/>
        </p:nvPicPr>
        <p:blipFill>
          <a:blip r:embed="rId5"/>
          <a:stretch>
            <a:fillRect/>
          </a:stretch>
        </p:blipFill>
        <p:spPr>
          <a:xfrm>
            <a:off x="2348389" y="3579257"/>
            <a:ext cx="9933503" cy="1325761"/>
          </a:xfrm>
          <a:prstGeom prst="rect">
            <a:avLst/>
          </a:prstGeom>
        </p:spPr>
      </p:pic>
      <p:sp>
        <p:nvSpPr>
          <p:cNvPr id="8" name="Text 3"/>
          <p:cNvSpPr/>
          <p:nvPr/>
        </p:nvSpPr>
        <p:spPr>
          <a:xfrm>
            <a:off x="2348389" y="5154930"/>
            <a:ext cx="9933503" cy="71080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Tương tự như trên truyền tất cả các ảnh chứa khuôn mặt muốn nhận diện. Mã hóa chúng và đưa vào list</a:t>
            </a:r>
            <a:endParaRPr lang="en-US" sz="1750" dirty="0"/>
          </a:p>
        </p:txBody>
      </p:sp>
      <p:pic>
        <p:nvPicPr>
          <p:cNvPr id="9" name="Image 3" descr="preencoded.png"/>
          <p:cNvPicPr>
            <a:picLocks noChangeAspect="1"/>
          </p:cNvPicPr>
          <p:nvPr/>
        </p:nvPicPr>
        <p:blipFill>
          <a:blip r:embed="rId6"/>
          <a:stretch>
            <a:fillRect/>
          </a:stretch>
        </p:blipFill>
        <p:spPr>
          <a:xfrm>
            <a:off x="2348389" y="6115645"/>
            <a:ext cx="9933503" cy="719376"/>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2222">
        <p15:prstTrans prst="drape"/>
      </p:transition>
    </mc:Choice>
    <mc:Fallback>
      <p:transition spd="slow" advTm="2222">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8686800" y="0"/>
            <a:ext cx="5943600" cy="8229600"/>
          </a:xfrm>
          <a:prstGeom prst="rect">
            <a:avLst/>
          </a:prstGeom>
        </p:spPr>
      </p:pic>
      <p:sp>
        <p:nvSpPr>
          <p:cNvPr id="5" name="Text 1"/>
          <p:cNvSpPr/>
          <p:nvPr/>
        </p:nvSpPr>
        <p:spPr>
          <a:xfrm>
            <a:off x="833199" y="3420428"/>
            <a:ext cx="7477601" cy="1388745"/>
          </a:xfrm>
          <a:prstGeom prst="rect">
            <a:avLst/>
          </a:prstGeom>
          <a:noFill/>
          <a:ln/>
        </p:spPr>
        <p:txBody>
          <a:bodyPr wrap="squar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Tạo vòng lặp vô hạn và bắt đầu đối chiếu khuôn mặt</a:t>
            </a:r>
            <a:endParaRPr lang="en-US" sz="4374"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69">
        <p15:prstTrans prst="drape"/>
      </p:transition>
    </mc:Choice>
    <mc:Fallback>
      <p:transition spd="slow" advTm="69">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7696"/>
          </a:xfrm>
          <a:prstGeom prst="rect">
            <a:avLst/>
          </a:prstGeom>
          <a:solidFill>
            <a:srgbClr val="00002E">
              <a:alpha val="75000"/>
            </a:srgbClr>
          </a:solidFill>
          <a:ln/>
        </p:spPr>
        <p:txBody>
          <a:bodyPr/>
          <a:lstStyle/>
          <a:p>
            <a:endParaRPr lang="en-US"/>
          </a:p>
        </p:txBody>
      </p:sp>
      <p:sp>
        <p:nvSpPr>
          <p:cNvPr id="4" name="Text 1"/>
          <p:cNvSpPr/>
          <p:nvPr/>
        </p:nvSpPr>
        <p:spPr>
          <a:xfrm>
            <a:off x="3838456" y="567571"/>
            <a:ext cx="6953488" cy="248722"/>
          </a:xfrm>
          <a:prstGeom prst="rect">
            <a:avLst/>
          </a:prstGeom>
          <a:noFill/>
          <a:ln/>
        </p:spPr>
        <p:txBody>
          <a:bodyPr wrap="none" rtlCol="0" anchor="t"/>
          <a:lstStyle/>
          <a:p>
            <a:pPr marL="0" indent="0">
              <a:lnSpc>
                <a:spcPts val="1960"/>
              </a:lnSpc>
              <a:buNone/>
            </a:pPr>
            <a:r>
              <a:rPr lang="en-US" sz="1400" dirty="0">
                <a:solidFill>
                  <a:srgbClr val="FFFFFF"/>
                </a:solidFill>
                <a:latin typeface="PT Sans" pitchFamily="34" charset="0"/>
                <a:ea typeface="PT Sans" pitchFamily="34" charset="-122"/>
                <a:cs typeface="PT Sans" pitchFamily="34" charset="-120"/>
              </a:rPr>
              <a:t>Tạo một điều kiện để dừng vòng lặp vô hạn này</a:t>
            </a:r>
            <a:endParaRPr lang="en-US" sz="1400" dirty="0"/>
          </a:p>
        </p:txBody>
      </p:sp>
      <p:pic>
        <p:nvPicPr>
          <p:cNvPr id="5" name="Image 1" descr="preencoded.png"/>
          <p:cNvPicPr>
            <a:picLocks noChangeAspect="1"/>
          </p:cNvPicPr>
          <p:nvPr/>
        </p:nvPicPr>
        <p:blipFill>
          <a:blip r:embed="rId4"/>
          <a:stretch>
            <a:fillRect/>
          </a:stretch>
        </p:blipFill>
        <p:spPr>
          <a:xfrm>
            <a:off x="3838456" y="991195"/>
            <a:ext cx="6953488" cy="1232773"/>
          </a:xfrm>
          <a:prstGeom prst="rect">
            <a:avLst/>
          </a:prstGeom>
        </p:spPr>
      </p:pic>
      <p:sp>
        <p:nvSpPr>
          <p:cNvPr id="6" name="Text 2"/>
          <p:cNvSpPr/>
          <p:nvPr/>
        </p:nvSpPr>
        <p:spPr>
          <a:xfrm>
            <a:off x="3838456" y="2398871"/>
            <a:ext cx="6953488" cy="248722"/>
          </a:xfrm>
          <a:prstGeom prst="rect">
            <a:avLst/>
          </a:prstGeom>
          <a:noFill/>
          <a:ln/>
        </p:spPr>
        <p:txBody>
          <a:bodyPr wrap="none" rtlCol="0" anchor="t"/>
          <a:lstStyle/>
          <a:p>
            <a:pPr marL="0" indent="0">
              <a:lnSpc>
                <a:spcPts val="1960"/>
              </a:lnSpc>
              <a:buNone/>
            </a:pPr>
            <a:r>
              <a:rPr lang="en-US" sz="1400" dirty="0">
                <a:solidFill>
                  <a:srgbClr val="FFFFFF"/>
                </a:solidFill>
                <a:latin typeface="PT Sans" pitchFamily="34" charset="0"/>
                <a:ea typeface="PT Sans" pitchFamily="34" charset="-122"/>
                <a:cs typeface="PT Sans" pitchFamily="34" charset="-120"/>
              </a:rPr>
              <a:t>Chạy chương trình</a:t>
            </a:r>
            <a:endParaRPr lang="en-US" sz="1400" dirty="0"/>
          </a:p>
        </p:txBody>
      </p:sp>
      <p:sp>
        <p:nvSpPr>
          <p:cNvPr id="7" name="Shape 3"/>
          <p:cNvSpPr/>
          <p:nvPr/>
        </p:nvSpPr>
        <p:spPr>
          <a:xfrm>
            <a:off x="3838456" y="2822496"/>
            <a:ext cx="6953488" cy="4987528"/>
          </a:xfrm>
          <a:prstGeom prst="roundRect">
            <a:avLst>
              <a:gd name="adj" fmla="val 5613"/>
            </a:avLst>
          </a:prstGeom>
          <a:solidFill>
            <a:srgbClr val="00002E"/>
          </a:solidFill>
          <a:ln w="38814">
            <a:solidFill>
              <a:srgbClr val="262654"/>
            </a:solidFill>
            <a:prstDash val="solid"/>
          </a:ln>
        </p:spPr>
        <p:txBody>
          <a:bodyPr/>
          <a:lstStyle/>
          <a:p>
            <a:endParaRPr lang="en-US"/>
          </a:p>
        </p:txBody>
      </p:sp>
      <p:pic>
        <p:nvPicPr>
          <p:cNvPr id="8" name="Image 2" descr="preencoded.png"/>
          <p:cNvPicPr>
            <a:picLocks noChangeAspect="1"/>
          </p:cNvPicPr>
          <p:nvPr/>
        </p:nvPicPr>
        <p:blipFill>
          <a:blip r:embed="rId5"/>
          <a:stretch>
            <a:fillRect/>
          </a:stretch>
        </p:blipFill>
        <p:spPr>
          <a:xfrm>
            <a:off x="4032766" y="2962156"/>
            <a:ext cx="2356604" cy="4257794"/>
          </a:xfrm>
          <a:prstGeom prst="rect">
            <a:avLst/>
          </a:prstGeom>
        </p:spPr>
      </p:pic>
      <p:pic>
        <p:nvPicPr>
          <p:cNvPr id="9" name="Image 3" descr="preencoded.png"/>
          <p:cNvPicPr>
            <a:picLocks noChangeAspect="1"/>
          </p:cNvPicPr>
          <p:nvPr/>
        </p:nvPicPr>
        <p:blipFill>
          <a:blip r:embed="rId6"/>
          <a:stretch>
            <a:fillRect/>
          </a:stretch>
        </p:blipFill>
        <p:spPr>
          <a:xfrm>
            <a:off x="7474506" y="2962156"/>
            <a:ext cx="2332911" cy="4257675"/>
          </a:xfrm>
          <a:prstGeom prst="rect">
            <a:avLst/>
          </a:prstGeom>
        </p:spPr>
      </p:pic>
      <p:sp>
        <p:nvSpPr>
          <p:cNvPr id="10" name="Text 4"/>
          <p:cNvSpPr/>
          <p:nvPr/>
        </p:nvSpPr>
        <p:spPr>
          <a:xfrm>
            <a:off x="4032766" y="7421642"/>
            <a:ext cx="3123128" cy="248722"/>
          </a:xfrm>
          <a:prstGeom prst="rect">
            <a:avLst/>
          </a:prstGeom>
          <a:noFill/>
          <a:ln/>
        </p:spPr>
        <p:txBody>
          <a:bodyPr wrap="none" rtlCol="0" anchor="t"/>
          <a:lstStyle/>
          <a:p>
            <a:pPr marL="0" indent="0">
              <a:lnSpc>
                <a:spcPts val="1960"/>
              </a:lnSpc>
              <a:buNone/>
            </a:pPr>
            <a:endParaRPr lang="en-US" sz="1225" dirty="0"/>
          </a:p>
        </p:txBody>
      </p:sp>
      <p:sp>
        <p:nvSpPr>
          <p:cNvPr id="11" name="Text 5"/>
          <p:cNvSpPr/>
          <p:nvPr/>
        </p:nvSpPr>
        <p:spPr>
          <a:xfrm>
            <a:off x="7474506" y="7421642"/>
            <a:ext cx="3123128" cy="248722"/>
          </a:xfrm>
          <a:prstGeom prst="rect">
            <a:avLst/>
          </a:prstGeom>
          <a:noFill/>
          <a:ln/>
        </p:spPr>
        <p:txBody>
          <a:bodyPr wrap="none" rtlCol="0" anchor="t"/>
          <a:lstStyle/>
          <a:p>
            <a:pPr marL="0" indent="0">
              <a:lnSpc>
                <a:spcPts val="1960"/>
              </a:lnSpc>
              <a:buNone/>
            </a:pPr>
            <a:endParaRPr lang="en-US" sz="1225"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advTm="373">
        <p15:prstTrans prst="drape"/>
      </p:transition>
    </mc:Choice>
    <mc:Fallback>
      <p:transition spd="slow" advTm="373">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a:p>
        </p:txBody>
      </p:sp>
      <p:sp>
        <p:nvSpPr>
          <p:cNvPr id="4" name="Text 1"/>
          <p:cNvSpPr/>
          <p:nvPr/>
        </p:nvSpPr>
        <p:spPr>
          <a:xfrm>
            <a:off x="2348389" y="700445"/>
            <a:ext cx="9933503" cy="1388745"/>
          </a:xfrm>
          <a:prstGeom prst="rect">
            <a:avLst/>
          </a:prstGeom>
          <a:noFill/>
          <a:ln/>
        </p:spPr>
        <p:txBody>
          <a:bodyPr wrap="squar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Ứng dụng của nhận diện khuôn mặt trong thực tế</a:t>
            </a:r>
            <a:endParaRPr lang="en-US" sz="4374" dirty="0"/>
          </a:p>
        </p:txBody>
      </p:sp>
      <p:sp>
        <p:nvSpPr>
          <p:cNvPr id="5" name="Shape 2"/>
          <p:cNvSpPr/>
          <p:nvPr/>
        </p:nvSpPr>
        <p:spPr>
          <a:xfrm>
            <a:off x="2667833" y="2533531"/>
            <a:ext cx="27742" cy="4995624"/>
          </a:xfrm>
          <a:prstGeom prst="rect">
            <a:avLst/>
          </a:prstGeom>
          <a:solidFill>
            <a:srgbClr val="262654"/>
          </a:solidFill>
          <a:ln/>
        </p:spPr>
        <p:txBody>
          <a:bodyPr/>
          <a:lstStyle/>
          <a:p>
            <a:endParaRPr lang="en-US"/>
          </a:p>
        </p:txBody>
      </p:sp>
      <p:sp>
        <p:nvSpPr>
          <p:cNvPr id="6" name="Shape 3"/>
          <p:cNvSpPr/>
          <p:nvPr/>
        </p:nvSpPr>
        <p:spPr>
          <a:xfrm>
            <a:off x="2931616" y="2943165"/>
            <a:ext cx="777597" cy="27742"/>
          </a:xfrm>
          <a:prstGeom prst="rect">
            <a:avLst/>
          </a:prstGeom>
          <a:solidFill>
            <a:srgbClr val="F2B42D"/>
          </a:solidFill>
          <a:ln/>
        </p:spPr>
        <p:txBody>
          <a:bodyPr/>
          <a:lstStyle/>
          <a:p>
            <a:endParaRPr lang="en-US"/>
          </a:p>
        </p:txBody>
      </p:sp>
      <p:sp>
        <p:nvSpPr>
          <p:cNvPr id="7" name="Shape 4"/>
          <p:cNvSpPr/>
          <p:nvPr/>
        </p:nvSpPr>
        <p:spPr>
          <a:xfrm>
            <a:off x="2431673" y="2707124"/>
            <a:ext cx="499943" cy="499943"/>
          </a:xfrm>
          <a:prstGeom prst="roundRect">
            <a:avLst>
              <a:gd name="adj" fmla="val 80001"/>
            </a:avLst>
          </a:prstGeom>
          <a:solidFill>
            <a:srgbClr val="00002E"/>
          </a:solidFill>
          <a:ln w="27742">
            <a:solidFill>
              <a:srgbClr val="F2B42D"/>
            </a:solidFill>
            <a:prstDash val="solid"/>
          </a:ln>
        </p:spPr>
        <p:txBody>
          <a:bodyPr/>
          <a:lstStyle/>
          <a:p>
            <a:endParaRPr lang="en-US"/>
          </a:p>
        </p:txBody>
      </p:sp>
      <p:sp>
        <p:nvSpPr>
          <p:cNvPr id="8" name="Text 5"/>
          <p:cNvSpPr/>
          <p:nvPr/>
        </p:nvSpPr>
        <p:spPr>
          <a:xfrm>
            <a:off x="2582525" y="2748796"/>
            <a:ext cx="198120" cy="416481"/>
          </a:xfrm>
          <a:prstGeom prst="rect">
            <a:avLst/>
          </a:prstGeom>
          <a:noFill/>
          <a:ln/>
        </p:spPr>
        <p:txBody>
          <a:bodyPr wrap="none" rtlCol="0" anchor="t"/>
          <a:lstStyle/>
          <a:p>
            <a:pPr marL="0" indent="0" algn="ctr">
              <a:lnSpc>
                <a:spcPts val="3281"/>
              </a:lnSpc>
              <a:buNone/>
            </a:pPr>
            <a:r>
              <a:rPr lang="en-US" sz="2624" b="1" dirty="0">
                <a:solidFill>
                  <a:srgbClr val="F2B42D"/>
                </a:solidFill>
                <a:latin typeface="Nunito" pitchFamily="34" charset="0"/>
                <a:ea typeface="Nunito" pitchFamily="34" charset="-122"/>
                <a:cs typeface="Nunito" pitchFamily="34" charset="-120"/>
              </a:rPr>
              <a:t>1</a:t>
            </a:r>
            <a:endParaRPr lang="en-US" sz="2624" dirty="0"/>
          </a:p>
        </p:txBody>
      </p:sp>
      <p:sp>
        <p:nvSpPr>
          <p:cNvPr id="9" name="Text 6"/>
          <p:cNvSpPr/>
          <p:nvPr/>
        </p:nvSpPr>
        <p:spPr>
          <a:xfrm>
            <a:off x="3903702" y="2755702"/>
            <a:ext cx="2537460" cy="347186"/>
          </a:xfrm>
          <a:prstGeom prst="rect">
            <a:avLst/>
          </a:prstGeom>
          <a:noFill/>
          <a:ln/>
        </p:spPr>
        <p:txBody>
          <a:bodyPr wrap="none" rtlCol="0" anchor="t"/>
          <a:lstStyle/>
          <a:p>
            <a:pPr marL="0" indent="0" algn="l">
              <a:lnSpc>
                <a:spcPts val="2734"/>
              </a:lnSpc>
              <a:buNone/>
            </a:pPr>
            <a:r>
              <a:rPr lang="en-US" sz="2187" b="1" dirty="0">
                <a:solidFill>
                  <a:srgbClr val="F2B42D"/>
                </a:solidFill>
                <a:latin typeface="Nunito" pitchFamily="34" charset="0"/>
                <a:ea typeface="Nunito" pitchFamily="34" charset="-122"/>
                <a:cs typeface="Nunito" pitchFamily="34" charset="-120"/>
              </a:rPr>
              <a:t>An ninh và giám sát</a:t>
            </a:r>
            <a:endParaRPr lang="en-US" sz="2187" dirty="0"/>
          </a:p>
        </p:txBody>
      </p:sp>
      <p:sp>
        <p:nvSpPr>
          <p:cNvPr id="10" name="Text 7"/>
          <p:cNvSpPr/>
          <p:nvPr/>
        </p:nvSpPr>
        <p:spPr>
          <a:xfrm>
            <a:off x="3903702" y="3236119"/>
            <a:ext cx="8378190" cy="71080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Giúp trong việc xác định danh tính và theo dõi người trong các hệ thống an ninh và giám sát, giúp truy sát tội phạm 1 cách dễ dàng.</a:t>
            </a:r>
            <a:endParaRPr lang="en-US" sz="1750" dirty="0"/>
          </a:p>
        </p:txBody>
      </p:sp>
      <p:sp>
        <p:nvSpPr>
          <p:cNvPr id="11" name="Shape 8"/>
          <p:cNvSpPr/>
          <p:nvPr/>
        </p:nvSpPr>
        <p:spPr>
          <a:xfrm>
            <a:off x="2931616" y="4800898"/>
            <a:ext cx="777597" cy="27742"/>
          </a:xfrm>
          <a:prstGeom prst="rect">
            <a:avLst/>
          </a:prstGeom>
          <a:solidFill>
            <a:srgbClr val="D7425E"/>
          </a:solidFill>
          <a:ln/>
        </p:spPr>
        <p:txBody>
          <a:bodyPr/>
          <a:lstStyle/>
          <a:p>
            <a:endParaRPr lang="en-US"/>
          </a:p>
        </p:txBody>
      </p:sp>
      <p:sp>
        <p:nvSpPr>
          <p:cNvPr id="12" name="Shape 9"/>
          <p:cNvSpPr/>
          <p:nvPr/>
        </p:nvSpPr>
        <p:spPr>
          <a:xfrm>
            <a:off x="2431673" y="4564856"/>
            <a:ext cx="499943" cy="499943"/>
          </a:xfrm>
          <a:prstGeom prst="roundRect">
            <a:avLst>
              <a:gd name="adj" fmla="val 80001"/>
            </a:avLst>
          </a:prstGeom>
          <a:solidFill>
            <a:srgbClr val="00002E"/>
          </a:solidFill>
          <a:ln w="27742">
            <a:solidFill>
              <a:srgbClr val="D7425E"/>
            </a:solidFill>
            <a:prstDash val="solid"/>
          </a:ln>
        </p:spPr>
        <p:txBody>
          <a:bodyPr/>
          <a:lstStyle/>
          <a:p>
            <a:endParaRPr lang="en-US"/>
          </a:p>
        </p:txBody>
      </p:sp>
      <p:sp>
        <p:nvSpPr>
          <p:cNvPr id="13" name="Text 10"/>
          <p:cNvSpPr/>
          <p:nvPr/>
        </p:nvSpPr>
        <p:spPr>
          <a:xfrm>
            <a:off x="2582525" y="4606528"/>
            <a:ext cx="198120" cy="416481"/>
          </a:xfrm>
          <a:prstGeom prst="rect">
            <a:avLst/>
          </a:prstGeom>
          <a:noFill/>
          <a:ln/>
        </p:spPr>
        <p:txBody>
          <a:bodyPr wrap="none" rtlCol="0" anchor="t"/>
          <a:lstStyle/>
          <a:p>
            <a:pPr marL="0" indent="0" algn="ctr">
              <a:lnSpc>
                <a:spcPts val="3281"/>
              </a:lnSpc>
              <a:buNone/>
            </a:pPr>
            <a:r>
              <a:rPr lang="en-US" sz="2624" b="1" dirty="0">
                <a:solidFill>
                  <a:srgbClr val="D7425E"/>
                </a:solidFill>
                <a:latin typeface="Nunito" pitchFamily="34" charset="0"/>
                <a:ea typeface="Nunito" pitchFamily="34" charset="-122"/>
                <a:cs typeface="Nunito" pitchFamily="34" charset="-120"/>
              </a:rPr>
              <a:t>2</a:t>
            </a:r>
            <a:endParaRPr lang="en-US" sz="2624" dirty="0"/>
          </a:p>
        </p:txBody>
      </p:sp>
      <p:sp>
        <p:nvSpPr>
          <p:cNvPr id="14" name="Text 11"/>
          <p:cNvSpPr/>
          <p:nvPr/>
        </p:nvSpPr>
        <p:spPr>
          <a:xfrm>
            <a:off x="3903702" y="4613434"/>
            <a:ext cx="3025140" cy="347186"/>
          </a:xfrm>
          <a:prstGeom prst="rect">
            <a:avLst/>
          </a:prstGeom>
          <a:noFill/>
          <a:ln/>
        </p:spPr>
        <p:txBody>
          <a:bodyPr wrap="none" rtlCol="0" anchor="t"/>
          <a:lstStyle/>
          <a:p>
            <a:pPr marL="0" indent="0" algn="l">
              <a:lnSpc>
                <a:spcPts val="2734"/>
              </a:lnSpc>
              <a:buNone/>
            </a:pPr>
            <a:r>
              <a:rPr lang="en-US" sz="2187" b="1" dirty="0">
                <a:solidFill>
                  <a:srgbClr val="D7425E"/>
                </a:solidFill>
                <a:latin typeface="Nunito" pitchFamily="34" charset="0"/>
                <a:ea typeface="Nunito" pitchFamily="34" charset="-122"/>
                <a:cs typeface="Nunito" pitchFamily="34" charset="-120"/>
              </a:rPr>
              <a:t>Truy cập không tiếp xúc</a:t>
            </a:r>
            <a:endParaRPr lang="en-US" sz="2187" dirty="0"/>
          </a:p>
        </p:txBody>
      </p:sp>
      <p:sp>
        <p:nvSpPr>
          <p:cNvPr id="15" name="Text 12"/>
          <p:cNvSpPr/>
          <p:nvPr/>
        </p:nvSpPr>
        <p:spPr>
          <a:xfrm>
            <a:off x="3903702" y="5093851"/>
            <a:ext cx="8378190" cy="710803"/>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Ứng dụng nhận diện khuôn mặt giúp truy cập an toàn và không tiếp xúc nhưng vẫn  xác thực được danh tính.</a:t>
            </a:r>
            <a:endParaRPr lang="en-US" sz="1750" dirty="0"/>
          </a:p>
        </p:txBody>
      </p:sp>
      <p:sp>
        <p:nvSpPr>
          <p:cNvPr id="16" name="Shape 13"/>
          <p:cNvSpPr/>
          <p:nvPr/>
        </p:nvSpPr>
        <p:spPr>
          <a:xfrm>
            <a:off x="2931616" y="6658630"/>
            <a:ext cx="777597" cy="27742"/>
          </a:xfrm>
          <a:prstGeom prst="rect">
            <a:avLst/>
          </a:prstGeom>
          <a:solidFill>
            <a:srgbClr val="DD785E"/>
          </a:solidFill>
          <a:ln/>
        </p:spPr>
        <p:txBody>
          <a:bodyPr/>
          <a:lstStyle/>
          <a:p>
            <a:endParaRPr lang="en-US"/>
          </a:p>
        </p:txBody>
      </p:sp>
      <p:sp>
        <p:nvSpPr>
          <p:cNvPr id="17" name="Shape 14"/>
          <p:cNvSpPr/>
          <p:nvPr/>
        </p:nvSpPr>
        <p:spPr>
          <a:xfrm>
            <a:off x="2431673" y="6422588"/>
            <a:ext cx="499943" cy="499943"/>
          </a:xfrm>
          <a:prstGeom prst="roundRect">
            <a:avLst>
              <a:gd name="adj" fmla="val 80001"/>
            </a:avLst>
          </a:prstGeom>
          <a:solidFill>
            <a:srgbClr val="00002E"/>
          </a:solidFill>
          <a:ln w="27742">
            <a:solidFill>
              <a:srgbClr val="DD785E"/>
            </a:solidFill>
            <a:prstDash val="solid"/>
          </a:ln>
        </p:spPr>
        <p:txBody>
          <a:bodyPr/>
          <a:lstStyle/>
          <a:p>
            <a:endParaRPr lang="en-US"/>
          </a:p>
        </p:txBody>
      </p:sp>
      <p:sp>
        <p:nvSpPr>
          <p:cNvPr id="18" name="Text 15"/>
          <p:cNvSpPr/>
          <p:nvPr/>
        </p:nvSpPr>
        <p:spPr>
          <a:xfrm>
            <a:off x="2582525" y="6464260"/>
            <a:ext cx="198120" cy="416481"/>
          </a:xfrm>
          <a:prstGeom prst="rect">
            <a:avLst/>
          </a:prstGeom>
          <a:noFill/>
          <a:ln/>
        </p:spPr>
        <p:txBody>
          <a:bodyPr wrap="none" rtlCol="0" anchor="t"/>
          <a:lstStyle/>
          <a:p>
            <a:pPr marL="0" indent="0" algn="ctr">
              <a:lnSpc>
                <a:spcPts val="3281"/>
              </a:lnSpc>
              <a:buNone/>
            </a:pPr>
            <a:r>
              <a:rPr lang="en-US" sz="2624" b="1" dirty="0">
                <a:solidFill>
                  <a:srgbClr val="DD785E"/>
                </a:solidFill>
                <a:latin typeface="Nunito" pitchFamily="34" charset="0"/>
                <a:ea typeface="Nunito" pitchFamily="34" charset="-122"/>
                <a:cs typeface="Nunito" pitchFamily="34" charset="-120"/>
              </a:rPr>
              <a:t>3</a:t>
            </a:r>
            <a:endParaRPr lang="en-US" sz="2624" dirty="0"/>
          </a:p>
        </p:txBody>
      </p:sp>
      <p:sp>
        <p:nvSpPr>
          <p:cNvPr id="19" name="Text 16"/>
          <p:cNvSpPr/>
          <p:nvPr/>
        </p:nvSpPr>
        <p:spPr>
          <a:xfrm>
            <a:off x="3903702" y="6471166"/>
            <a:ext cx="2221944" cy="347186"/>
          </a:xfrm>
          <a:prstGeom prst="rect">
            <a:avLst/>
          </a:prstGeom>
          <a:noFill/>
          <a:ln/>
        </p:spPr>
        <p:txBody>
          <a:bodyPr wrap="none" rtlCol="0" anchor="t"/>
          <a:lstStyle/>
          <a:p>
            <a:pPr marL="0" indent="0" algn="l">
              <a:lnSpc>
                <a:spcPts val="2734"/>
              </a:lnSpc>
              <a:buNone/>
            </a:pPr>
            <a:r>
              <a:rPr lang="en-US" sz="2187" b="1" dirty="0">
                <a:solidFill>
                  <a:srgbClr val="DD785E"/>
                </a:solidFill>
                <a:latin typeface="Nunito" pitchFamily="34" charset="0"/>
                <a:ea typeface="Nunito" pitchFamily="34" charset="-122"/>
                <a:cs typeface="Nunito" pitchFamily="34" charset="-120"/>
              </a:rPr>
              <a:t>Lĩnh vực y tế </a:t>
            </a:r>
            <a:endParaRPr lang="en-US" sz="2187" dirty="0"/>
          </a:p>
        </p:txBody>
      </p:sp>
      <p:sp>
        <p:nvSpPr>
          <p:cNvPr id="20" name="Text 17"/>
          <p:cNvSpPr/>
          <p:nvPr/>
        </p:nvSpPr>
        <p:spPr>
          <a:xfrm>
            <a:off x="3903702" y="6951583"/>
            <a:ext cx="8378190" cy="355402"/>
          </a:xfrm>
          <a:prstGeom prst="rect">
            <a:avLst/>
          </a:prstGeom>
          <a:noFill/>
          <a:ln/>
        </p:spPr>
        <p:txBody>
          <a:bodyPr wrap="non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Giúp việc bảo mật thông tin bệnh nhân về tình trạng sức khỏe và các thông tin đời tư. </a:t>
            </a:r>
            <a:endParaRPr lang="en-US" sz="175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advTm="271">
        <p15:prstTrans prst="origami"/>
      </p:transition>
    </mc:Choice>
    <mc:Fallback>
      <p:transition spd="slow" advTm="271">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a:p>
        </p:txBody>
      </p:sp>
      <p:pic>
        <p:nvPicPr>
          <p:cNvPr id="4" name="Image 1"/>
          <p:cNvPicPr>
            <a:picLocks noChangeAspect="1"/>
          </p:cNvPicPr>
          <p:nvPr/>
        </p:nvPicPr>
        <p:blipFill>
          <a:blip r:embed="rId4"/>
          <a:srcRect/>
          <a:stretch/>
        </p:blipFill>
        <p:spPr>
          <a:xfrm>
            <a:off x="7652657" y="555171"/>
            <a:ext cx="7674429" cy="7674429"/>
          </a:xfrm>
          <a:prstGeom prst="rect">
            <a:avLst/>
          </a:prstGeom>
        </p:spPr>
      </p:pic>
      <p:sp>
        <p:nvSpPr>
          <p:cNvPr id="5" name="Text 1"/>
          <p:cNvSpPr/>
          <p:nvPr/>
        </p:nvSpPr>
        <p:spPr>
          <a:xfrm>
            <a:off x="833199" y="2648426"/>
            <a:ext cx="7477601" cy="1388745"/>
          </a:xfrm>
          <a:prstGeom prst="rect">
            <a:avLst/>
          </a:prstGeom>
          <a:noFill/>
          <a:ln/>
        </p:spPr>
        <p:txBody>
          <a:bodyPr wrap="squar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Những thách thức và hạn chế của ứng dụng</a:t>
            </a:r>
            <a:endParaRPr lang="en-US" sz="4374" dirty="0"/>
          </a:p>
        </p:txBody>
      </p:sp>
      <p:sp>
        <p:nvSpPr>
          <p:cNvPr id="6" name="Text 2"/>
          <p:cNvSpPr/>
          <p:nvPr/>
        </p:nvSpPr>
        <p:spPr>
          <a:xfrm>
            <a:off x="1166455" y="4620339"/>
            <a:ext cx="7144345" cy="71080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Thách thức đặt ra bao gồm đảm bảo tính riêng tư, xử lý chính xác trong điều kiện ánh sáng kém và xử lý tốt trong các góc độ khác nhau.</a:t>
            </a:r>
            <a:endParaRPr lang="en-US" sz="1750" dirty="0"/>
          </a:p>
        </p:txBody>
      </p:sp>
      <p:sp>
        <p:nvSpPr>
          <p:cNvPr id="7" name="Shape 3"/>
          <p:cNvSpPr/>
          <p:nvPr/>
        </p:nvSpPr>
        <p:spPr>
          <a:xfrm>
            <a:off x="833199" y="4370427"/>
            <a:ext cx="27742" cy="1210628"/>
          </a:xfrm>
          <a:prstGeom prst="rect">
            <a:avLst/>
          </a:prstGeom>
          <a:solidFill>
            <a:srgbClr val="F2B42D"/>
          </a:solidFill>
          <a:ln/>
        </p:spPr>
        <p:txBody>
          <a:bodyPr/>
          <a:lstStyle/>
          <a:p>
            <a:endParaRPr lang="en-US"/>
          </a:p>
        </p:txBody>
      </p:sp>
    </p:spTree>
  </p:cSld>
  <p:clrMapOvr>
    <a:masterClrMapping/>
  </p:clrMapOvr>
  <p:transition spd="slow" advTm="474">
    <p:push/>
  </p:transition>
</p:sld>
</file>

<file path=ppt/slides/slide18.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981"/>
          </a:xfrm>
          <a:prstGeom prst="rect">
            <a:avLst/>
          </a:prstGeom>
          <a:solidFill>
            <a:srgbClr val="00002E">
              <a:alpha val="75000"/>
            </a:srgbClr>
          </a:solidFill>
          <a:ln/>
        </p:spPr>
        <p:txBody>
          <a:bodyPr/>
          <a:lstStyle/>
          <a:p>
            <a:endParaRPr lang="en-US"/>
          </a:p>
        </p:txBody>
      </p:sp>
      <p:sp>
        <p:nvSpPr>
          <p:cNvPr id="4" name="Text 1"/>
          <p:cNvSpPr/>
          <p:nvPr/>
        </p:nvSpPr>
        <p:spPr>
          <a:xfrm>
            <a:off x="5103376" y="608171"/>
            <a:ext cx="4423410" cy="691158"/>
          </a:xfrm>
          <a:prstGeom prst="rect">
            <a:avLst/>
          </a:prstGeom>
          <a:noFill/>
          <a:ln/>
        </p:spPr>
        <p:txBody>
          <a:bodyPr wrap="none" rtlCol="0" anchor="t"/>
          <a:lstStyle/>
          <a:p>
            <a:pPr marL="0" indent="0" algn="ctr">
              <a:lnSpc>
                <a:spcPts val="5442"/>
              </a:lnSpc>
              <a:buNone/>
            </a:pPr>
            <a:r>
              <a:rPr lang="en-US" sz="4354" b="1" dirty="0">
                <a:solidFill>
                  <a:srgbClr val="FFFFFF"/>
                </a:solidFill>
                <a:latin typeface="Nunito" pitchFamily="34" charset="0"/>
                <a:ea typeface="Nunito" pitchFamily="34" charset="-122"/>
                <a:cs typeface="Nunito" pitchFamily="34" charset="-120"/>
              </a:rPr>
              <a:t>Tổng kết</a:t>
            </a:r>
            <a:endParaRPr lang="en-US" sz="4354" dirty="0"/>
          </a:p>
        </p:txBody>
      </p:sp>
      <p:sp>
        <p:nvSpPr>
          <p:cNvPr id="5" name="Text 2"/>
          <p:cNvSpPr/>
          <p:nvPr/>
        </p:nvSpPr>
        <p:spPr>
          <a:xfrm>
            <a:off x="2371249" y="1741646"/>
            <a:ext cx="9887783" cy="707707"/>
          </a:xfrm>
          <a:prstGeom prst="rect">
            <a:avLst/>
          </a:prstGeom>
          <a:noFill/>
          <a:ln/>
        </p:spPr>
        <p:txBody>
          <a:bodyPr wrap="square" rtlCol="0" anchor="t"/>
          <a:lstStyle/>
          <a:p>
            <a:pPr marL="0" indent="0" algn="l">
              <a:lnSpc>
                <a:spcPts val="2786"/>
              </a:lnSpc>
              <a:buNone/>
            </a:pPr>
            <a:r>
              <a:rPr lang="en-US" sz="1742" dirty="0">
                <a:solidFill>
                  <a:srgbClr val="FFFFFF"/>
                </a:solidFill>
                <a:latin typeface="PT Sans" pitchFamily="34" charset="0"/>
                <a:ea typeface="PT Sans" pitchFamily="34" charset="-122"/>
                <a:cs typeface="PT Sans" pitchFamily="34" charset="-120"/>
              </a:rPr>
              <a:t>Python đã làm rất ổn trong ứng dụng về khoa học dữ liệu. Bằng Face Recognition, việc nhận diện khuôn mặt trở nên dễ dàng, tuy có đôi chút điểm yếu nhưng với những gì mang lại là rất tốt.</a:t>
            </a:r>
            <a:endParaRPr lang="en-US" sz="1742" dirty="0"/>
          </a:p>
        </p:txBody>
      </p:sp>
      <p:sp>
        <p:nvSpPr>
          <p:cNvPr id="6" name="Text 3"/>
          <p:cNvSpPr/>
          <p:nvPr/>
        </p:nvSpPr>
        <p:spPr>
          <a:xfrm>
            <a:off x="2371249" y="2698075"/>
            <a:ext cx="9887783" cy="353854"/>
          </a:xfrm>
          <a:prstGeom prst="rect">
            <a:avLst/>
          </a:prstGeom>
          <a:noFill/>
          <a:ln/>
        </p:spPr>
        <p:txBody>
          <a:bodyPr wrap="none" rtlCol="0" anchor="t"/>
          <a:lstStyle/>
          <a:p>
            <a:pPr marL="0" indent="0" algn="l">
              <a:lnSpc>
                <a:spcPts val="2786"/>
              </a:lnSpc>
              <a:buNone/>
            </a:pPr>
            <a:r>
              <a:rPr lang="en-US" sz="1742" dirty="0">
                <a:solidFill>
                  <a:srgbClr val="FFFFFF"/>
                </a:solidFill>
                <a:latin typeface="PT Sans" pitchFamily="34" charset="0"/>
                <a:ea typeface="PT Sans" pitchFamily="34" charset="-122"/>
                <a:cs typeface="PT Sans" pitchFamily="34" charset="-120"/>
              </a:rPr>
              <a:t>Từ ví dụ trên, ta có thể triển khai Face Recognition để làm nhiều ứng dụng như :</a:t>
            </a:r>
            <a:endParaRPr lang="en-US" sz="1742" dirty="0"/>
          </a:p>
        </p:txBody>
      </p:sp>
      <p:sp>
        <p:nvSpPr>
          <p:cNvPr id="7" name="Text 4"/>
          <p:cNvSpPr/>
          <p:nvPr/>
        </p:nvSpPr>
        <p:spPr>
          <a:xfrm>
            <a:off x="2371249" y="3300651"/>
            <a:ext cx="9887783" cy="353854"/>
          </a:xfrm>
          <a:prstGeom prst="rect">
            <a:avLst/>
          </a:prstGeom>
          <a:noFill/>
          <a:ln/>
        </p:spPr>
        <p:txBody>
          <a:bodyPr wrap="none" rtlCol="0" anchor="t"/>
          <a:lstStyle/>
          <a:p>
            <a:pPr marL="0" indent="0">
              <a:lnSpc>
                <a:spcPts val="2786"/>
              </a:lnSpc>
              <a:buNone/>
            </a:pPr>
            <a:r>
              <a:rPr lang="en-US" sz="1742" dirty="0">
                <a:solidFill>
                  <a:srgbClr val="FFFFFF"/>
                </a:solidFill>
                <a:latin typeface="PT Sans" pitchFamily="34" charset="0"/>
                <a:ea typeface="PT Sans" pitchFamily="34" charset="-122"/>
                <a:cs typeface="PT Sans" pitchFamily="34" charset="-120"/>
              </a:rPr>
              <a:t>                 ⚫   Theo dõi người dùng</a:t>
            </a:r>
            <a:endParaRPr lang="en-US" sz="1742" dirty="0"/>
          </a:p>
        </p:txBody>
      </p:sp>
      <p:sp>
        <p:nvSpPr>
          <p:cNvPr id="8" name="Text 5"/>
          <p:cNvSpPr/>
          <p:nvPr/>
        </p:nvSpPr>
        <p:spPr>
          <a:xfrm>
            <a:off x="2371249" y="3903226"/>
            <a:ext cx="9887783" cy="353854"/>
          </a:xfrm>
          <a:prstGeom prst="rect">
            <a:avLst/>
          </a:prstGeom>
          <a:noFill/>
          <a:ln/>
        </p:spPr>
        <p:txBody>
          <a:bodyPr wrap="none" rtlCol="0" anchor="t"/>
          <a:lstStyle/>
          <a:p>
            <a:pPr marL="0" indent="0">
              <a:lnSpc>
                <a:spcPts val="2786"/>
              </a:lnSpc>
              <a:buNone/>
            </a:pPr>
            <a:r>
              <a:rPr lang="en-US" sz="1742" dirty="0">
                <a:solidFill>
                  <a:srgbClr val="FFFFFF"/>
                </a:solidFill>
                <a:latin typeface="PT Sans" pitchFamily="34" charset="0"/>
                <a:ea typeface="PT Sans" pitchFamily="34" charset="-122"/>
                <a:cs typeface="PT Sans" pitchFamily="34" charset="-120"/>
              </a:rPr>
              <a:t>                 ⚫   </a:t>
            </a:r>
            <a:r>
              <a:rPr lang="en-US" sz="1742" dirty="0" err="1">
                <a:solidFill>
                  <a:srgbClr val="FFFFFF"/>
                </a:solidFill>
                <a:latin typeface="PT Sans" pitchFamily="34" charset="0"/>
                <a:ea typeface="PT Sans" pitchFamily="34" charset="-122"/>
                <a:cs typeface="PT Sans" pitchFamily="34" charset="-120"/>
              </a:rPr>
              <a:t>Phân</a:t>
            </a:r>
            <a:r>
              <a:rPr lang="en-US" sz="1742" dirty="0">
                <a:solidFill>
                  <a:srgbClr val="FFFFFF"/>
                </a:solidFill>
                <a:latin typeface="PT Sans" pitchFamily="34" charset="0"/>
                <a:ea typeface="PT Sans" pitchFamily="34" charset="-122"/>
                <a:cs typeface="PT Sans" pitchFamily="34" charset="-120"/>
              </a:rPr>
              <a:t> tích cảm xúc</a:t>
            </a:r>
            <a:endParaRPr lang="en-US" sz="1742" dirty="0"/>
          </a:p>
        </p:txBody>
      </p:sp>
      <p:sp>
        <p:nvSpPr>
          <p:cNvPr id="9" name="Text 6"/>
          <p:cNvSpPr/>
          <p:nvPr/>
        </p:nvSpPr>
        <p:spPr>
          <a:xfrm>
            <a:off x="2371249" y="4505801"/>
            <a:ext cx="9887783" cy="353854"/>
          </a:xfrm>
          <a:prstGeom prst="rect">
            <a:avLst/>
          </a:prstGeom>
          <a:noFill/>
          <a:ln/>
        </p:spPr>
        <p:txBody>
          <a:bodyPr wrap="none" rtlCol="0" anchor="t"/>
          <a:lstStyle/>
          <a:p>
            <a:pPr marL="0" indent="0">
              <a:lnSpc>
                <a:spcPts val="2786"/>
              </a:lnSpc>
              <a:buNone/>
            </a:pPr>
            <a:r>
              <a:rPr lang="en-US" sz="1742" dirty="0">
                <a:solidFill>
                  <a:srgbClr val="FFFFFF"/>
                </a:solidFill>
                <a:latin typeface="PT Sans" pitchFamily="34" charset="0"/>
                <a:ea typeface="PT Sans" pitchFamily="34" charset="-122"/>
                <a:cs typeface="PT Sans" pitchFamily="34" charset="-120"/>
              </a:rPr>
              <a:t>                 ⚫   </a:t>
            </a:r>
            <a:r>
              <a:rPr lang="en-US" sz="1742" dirty="0" err="1">
                <a:solidFill>
                  <a:srgbClr val="FFFFFF"/>
                </a:solidFill>
                <a:latin typeface="PT Sans" pitchFamily="34" charset="0"/>
                <a:ea typeface="PT Sans" pitchFamily="34" charset="-122"/>
                <a:cs typeface="PT Sans" pitchFamily="34" charset="-120"/>
              </a:rPr>
              <a:t>Bảo</a:t>
            </a:r>
            <a:r>
              <a:rPr lang="en-US" sz="1742" dirty="0">
                <a:solidFill>
                  <a:srgbClr val="FFFFFF"/>
                </a:solidFill>
                <a:latin typeface="PT Sans" pitchFamily="34" charset="0"/>
                <a:ea typeface="PT Sans" pitchFamily="34" charset="-122"/>
                <a:cs typeface="PT Sans" pitchFamily="34" charset="-120"/>
              </a:rPr>
              <a:t> mật và nhận diện</a:t>
            </a:r>
            <a:endParaRPr lang="en-US" sz="1742" dirty="0"/>
          </a:p>
        </p:txBody>
      </p:sp>
      <p:sp>
        <p:nvSpPr>
          <p:cNvPr id="10" name="Text 7"/>
          <p:cNvSpPr/>
          <p:nvPr/>
        </p:nvSpPr>
        <p:spPr>
          <a:xfrm>
            <a:off x="2371249" y="5108377"/>
            <a:ext cx="9887783" cy="353854"/>
          </a:xfrm>
          <a:prstGeom prst="rect">
            <a:avLst/>
          </a:prstGeom>
          <a:noFill/>
          <a:ln/>
        </p:spPr>
        <p:txBody>
          <a:bodyPr wrap="none" rtlCol="0" anchor="t"/>
          <a:lstStyle/>
          <a:p>
            <a:pPr marL="0" indent="0">
              <a:lnSpc>
                <a:spcPts val="2786"/>
              </a:lnSpc>
              <a:buNone/>
            </a:pPr>
            <a:r>
              <a:rPr lang="en-US" sz="1742" dirty="0">
                <a:solidFill>
                  <a:srgbClr val="FFFFFF"/>
                </a:solidFill>
                <a:latin typeface="PT Sans" pitchFamily="34" charset="0"/>
                <a:ea typeface="PT Sans" pitchFamily="34" charset="-122"/>
                <a:cs typeface="PT Sans" pitchFamily="34" charset="-120"/>
              </a:rPr>
              <a:t>                 ⚫   </a:t>
            </a:r>
            <a:r>
              <a:rPr lang="en-US" sz="1742" dirty="0" err="1">
                <a:solidFill>
                  <a:srgbClr val="FFFFFF"/>
                </a:solidFill>
                <a:latin typeface="PT Sans" pitchFamily="34" charset="0"/>
                <a:ea typeface="PT Sans" pitchFamily="34" charset="-122"/>
                <a:cs typeface="PT Sans" pitchFamily="34" charset="-120"/>
              </a:rPr>
              <a:t>Nghiên</a:t>
            </a:r>
            <a:r>
              <a:rPr lang="en-US" sz="1742" dirty="0">
                <a:solidFill>
                  <a:srgbClr val="FFFFFF"/>
                </a:solidFill>
                <a:latin typeface="PT Sans" pitchFamily="34" charset="0"/>
                <a:ea typeface="PT Sans" pitchFamily="34" charset="-122"/>
                <a:cs typeface="PT Sans" pitchFamily="34" charset="-120"/>
              </a:rPr>
              <a:t> cứu học máy và thị giác</a:t>
            </a:r>
            <a:endParaRPr lang="en-US" sz="1742" dirty="0"/>
          </a:p>
        </p:txBody>
      </p:sp>
      <p:sp>
        <p:nvSpPr>
          <p:cNvPr id="11" name="Text 8"/>
          <p:cNvSpPr/>
          <p:nvPr/>
        </p:nvSpPr>
        <p:spPr>
          <a:xfrm>
            <a:off x="2371249" y="5710952"/>
            <a:ext cx="9887783" cy="353854"/>
          </a:xfrm>
          <a:prstGeom prst="rect">
            <a:avLst/>
          </a:prstGeom>
          <a:noFill/>
          <a:ln/>
        </p:spPr>
        <p:txBody>
          <a:bodyPr wrap="none" rtlCol="0" anchor="t"/>
          <a:lstStyle/>
          <a:p>
            <a:pPr marL="0" indent="0">
              <a:lnSpc>
                <a:spcPts val="2786"/>
              </a:lnSpc>
              <a:buNone/>
            </a:pPr>
            <a:r>
              <a:rPr lang="en-US" sz="1742" dirty="0">
                <a:solidFill>
                  <a:srgbClr val="FFFFFF"/>
                </a:solidFill>
                <a:latin typeface="PT Sans" pitchFamily="34" charset="0"/>
                <a:ea typeface="PT Sans" pitchFamily="34" charset="-122"/>
                <a:cs typeface="PT Sans" pitchFamily="34" charset="-120"/>
              </a:rPr>
              <a:t>                 ⚫   </a:t>
            </a:r>
            <a:r>
              <a:rPr lang="en-US" sz="1742" dirty="0" err="1">
                <a:solidFill>
                  <a:srgbClr val="FFFFFF"/>
                </a:solidFill>
                <a:latin typeface="PT Sans" pitchFamily="34" charset="0"/>
                <a:ea typeface="PT Sans" pitchFamily="34" charset="-122"/>
                <a:cs typeface="PT Sans" pitchFamily="34" charset="-120"/>
              </a:rPr>
              <a:t>Đo</a:t>
            </a:r>
            <a:r>
              <a:rPr lang="en-US" sz="1742" dirty="0">
                <a:solidFill>
                  <a:srgbClr val="FFFFFF"/>
                </a:solidFill>
                <a:latin typeface="PT Sans" pitchFamily="34" charset="0"/>
                <a:ea typeface="PT Sans" pitchFamily="34" charset="-122"/>
                <a:cs typeface="PT Sans" pitchFamily="34" charset="-120"/>
              </a:rPr>
              <a:t> lường hiệu suất và tương tác người máy</a:t>
            </a:r>
            <a:endParaRPr lang="en-US" sz="1742" dirty="0"/>
          </a:p>
        </p:txBody>
      </p:sp>
      <p:sp>
        <p:nvSpPr>
          <p:cNvPr id="12" name="Text 9"/>
          <p:cNvSpPr/>
          <p:nvPr/>
        </p:nvSpPr>
        <p:spPr>
          <a:xfrm>
            <a:off x="2371249" y="6313527"/>
            <a:ext cx="9887783" cy="353854"/>
          </a:xfrm>
          <a:prstGeom prst="rect">
            <a:avLst/>
          </a:prstGeom>
          <a:noFill/>
          <a:ln/>
        </p:spPr>
        <p:txBody>
          <a:bodyPr wrap="none" rtlCol="0" anchor="t"/>
          <a:lstStyle/>
          <a:p>
            <a:pPr marL="0" indent="0">
              <a:lnSpc>
                <a:spcPts val="2786"/>
              </a:lnSpc>
              <a:buNone/>
            </a:pPr>
            <a:r>
              <a:rPr lang="en-US" sz="1742" dirty="0">
                <a:solidFill>
                  <a:srgbClr val="FFFFFF"/>
                </a:solidFill>
                <a:latin typeface="PT Sans" pitchFamily="34" charset="0"/>
                <a:ea typeface="PT Sans" pitchFamily="34" charset="-122"/>
                <a:cs typeface="PT Sans" pitchFamily="34" charset="-120"/>
              </a:rPr>
              <a:t>                 ⚫   </a:t>
            </a:r>
            <a:r>
              <a:rPr lang="en-US" sz="1742" dirty="0" err="1">
                <a:solidFill>
                  <a:srgbClr val="FFFFFF"/>
                </a:solidFill>
                <a:latin typeface="PT Sans" pitchFamily="34" charset="0"/>
                <a:ea typeface="PT Sans" pitchFamily="34" charset="-122"/>
                <a:cs typeface="PT Sans" pitchFamily="34" charset="-120"/>
              </a:rPr>
              <a:t>Giáo</a:t>
            </a:r>
            <a:r>
              <a:rPr lang="en-US" sz="1742" dirty="0">
                <a:solidFill>
                  <a:srgbClr val="FFFFFF"/>
                </a:solidFill>
                <a:latin typeface="PT Sans" pitchFamily="34" charset="0"/>
                <a:ea typeface="PT Sans" pitchFamily="34" charset="-122"/>
                <a:cs typeface="PT Sans" pitchFamily="34" charset="-120"/>
              </a:rPr>
              <a:t> dục và nghiên cứu xã hội</a:t>
            </a:r>
            <a:endParaRPr lang="en-US" sz="1742" dirty="0"/>
          </a:p>
        </p:txBody>
      </p:sp>
      <p:sp>
        <p:nvSpPr>
          <p:cNvPr id="13" name="Text 10"/>
          <p:cNvSpPr/>
          <p:nvPr/>
        </p:nvSpPr>
        <p:spPr>
          <a:xfrm>
            <a:off x="2371249" y="6916103"/>
            <a:ext cx="9887783" cy="707707"/>
          </a:xfrm>
          <a:prstGeom prst="rect">
            <a:avLst/>
          </a:prstGeom>
          <a:noFill/>
          <a:ln/>
        </p:spPr>
        <p:txBody>
          <a:bodyPr wrap="square" rtlCol="0" anchor="t"/>
          <a:lstStyle/>
          <a:p>
            <a:pPr marL="0" indent="0">
              <a:lnSpc>
                <a:spcPts val="2786"/>
              </a:lnSpc>
              <a:buNone/>
            </a:pPr>
            <a:r>
              <a:rPr lang="en-US" sz="1742" dirty="0">
                <a:solidFill>
                  <a:srgbClr val="FFFFFF"/>
                </a:solidFill>
                <a:latin typeface="PT Sans" pitchFamily="34" charset="0"/>
                <a:ea typeface="PT Sans" pitchFamily="34" charset="-122"/>
                <a:cs typeface="PT Sans" pitchFamily="34" charset="-120"/>
              </a:rPr>
              <a:t>Cùng với sự bùng nổ data trong thời đại hiện nay, việc biết tận dụng những ứng dụng trên sẽ mang lại cho chúng ta những thông tin hữu ích giúp dễ dàn tiếp cận gần gũi với khách hàng.</a:t>
            </a:r>
            <a:endParaRPr lang="en-US" sz="1742" dirty="0"/>
          </a:p>
        </p:txBody>
      </p:sp>
    </p:spTree>
  </p:cSld>
  <p:clrMapOvr>
    <a:masterClrMapping/>
  </p:clrMapOvr>
  <p:transition spd="slow" advTm="251">
    <p:push dir="u"/>
  </p:transition>
</p:sld>
</file>

<file path=ppt/slides/slide19.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a:p>
        </p:txBody>
      </p:sp>
      <p:sp>
        <p:nvSpPr>
          <p:cNvPr id="4" name="Text 1"/>
          <p:cNvSpPr/>
          <p:nvPr/>
        </p:nvSpPr>
        <p:spPr>
          <a:xfrm>
            <a:off x="5093137" y="3767614"/>
            <a:ext cx="4443889" cy="694373"/>
          </a:xfrm>
          <a:prstGeom prst="rect">
            <a:avLst/>
          </a:prstGeom>
          <a:noFill/>
          <a:ln/>
        </p:spPr>
        <p:txBody>
          <a:bodyPr wrap="none" rtlCol="0" anchor="t"/>
          <a:lstStyle/>
          <a:p>
            <a:pPr marL="0" indent="0" algn="ctr">
              <a:lnSpc>
                <a:spcPts val="5468"/>
              </a:lnSpc>
              <a:buNone/>
            </a:pPr>
            <a:r>
              <a:rPr lang="en-US" sz="4374" b="1" dirty="0">
                <a:solidFill>
                  <a:srgbClr val="FFFFFF"/>
                </a:solidFill>
                <a:latin typeface="Nunito" pitchFamily="34" charset="0"/>
                <a:ea typeface="Nunito" pitchFamily="34" charset="-122"/>
                <a:cs typeface="Nunito" pitchFamily="34" charset="-120"/>
              </a:rPr>
              <a:t>Thank you!</a:t>
            </a:r>
            <a:endParaRPr lang="en-US" sz="4374" dirty="0"/>
          </a:p>
        </p:txBody>
      </p:sp>
    </p:spTree>
  </p:cSld>
  <p:clrMapOvr>
    <a:masterClrMapping/>
  </p:clrMapOvr>
  <mc:AlternateContent xmlns:mc="http://schemas.openxmlformats.org/markup-compatibility/2006">
    <mc:Choice xmlns:p14="http://schemas.microsoft.com/office/powerpoint/2010/main" Requires="p14">
      <p:transition spd="slow" p14:dur="4000" advTm="1370">
        <p14:vortex dir="r"/>
      </p:transition>
    </mc:Choice>
    <mc:Fallback>
      <p:transition spd="slow" advTm="137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5123"/>
            <a:ext cx="14630400" cy="8229600"/>
          </a:xfrm>
          <a:prstGeom prst="rect">
            <a:avLst/>
          </a:prstGeom>
          <a:solidFill>
            <a:srgbClr val="00002E">
              <a:alpha val="75000"/>
            </a:srgbClr>
          </a:solidFill>
          <a:ln/>
        </p:spPr>
        <p:txBody>
          <a:bodyPr/>
          <a:lstStyle/>
          <a:p>
            <a:endParaRPr lang="en-US" dirty="0"/>
          </a:p>
        </p:txBody>
      </p:sp>
      <p:pic>
        <p:nvPicPr>
          <p:cNvPr id="4" name="Image 1" descr="preencoded.png"/>
          <p:cNvPicPr>
            <a:picLocks noChangeAspect="1"/>
          </p:cNvPicPr>
          <p:nvPr/>
        </p:nvPicPr>
        <p:blipFill>
          <a:blip r:embed="rId4"/>
          <a:stretch>
            <a:fillRect/>
          </a:stretch>
        </p:blipFill>
        <p:spPr>
          <a:xfrm>
            <a:off x="9365064" y="0"/>
            <a:ext cx="5486400" cy="8229600"/>
          </a:xfrm>
          <a:prstGeom prst="rect">
            <a:avLst/>
          </a:prstGeom>
        </p:spPr>
      </p:pic>
      <p:sp>
        <p:nvSpPr>
          <p:cNvPr id="5" name="Text 1"/>
          <p:cNvSpPr/>
          <p:nvPr/>
        </p:nvSpPr>
        <p:spPr>
          <a:xfrm>
            <a:off x="612135" y="1990187"/>
            <a:ext cx="6703065" cy="117201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rPr>
              <a:t>Xin </a:t>
            </a:r>
            <a:r>
              <a:rPr lang="vi-VN" sz="4374" b="1" dirty="0">
                <a:solidFill>
                  <a:srgbClr val="FFFFFF"/>
                </a:solidFill>
                <a:latin typeface="Nunito" pitchFamily="34" charset="0"/>
              </a:rPr>
              <a:t>Chào!</a:t>
            </a:r>
            <a:br>
              <a:rPr lang="vi-VN" sz="4374" b="1" dirty="0">
                <a:solidFill>
                  <a:srgbClr val="FFFFFF"/>
                </a:solidFill>
                <a:latin typeface="Nunito" pitchFamily="34" charset="0"/>
              </a:rPr>
            </a:br>
            <a:r>
              <a:rPr lang="vi-VN" sz="4374" b="1" dirty="0">
                <a:solidFill>
                  <a:srgbClr val="FFFFFF"/>
                </a:solidFill>
                <a:latin typeface="Nunito" pitchFamily="34" charset="0"/>
              </a:rPr>
              <a:t>Tụi Mình Là SuperData Team</a:t>
            </a:r>
          </a:p>
          <a:p>
            <a:pPr marL="0" indent="0">
              <a:lnSpc>
                <a:spcPts val="5468"/>
              </a:lnSpc>
              <a:buNone/>
            </a:pPr>
            <a:endParaRPr lang="en-US" sz="4374" dirty="0"/>
          </a:p>
        </p:txBody>
      </p:sp>
      <p:sp>
        <p:nvSpPr>
          <p:cNvPr id="6" name="Text 2"/>
          <p:cNvSpPr/>
          <p:nvPr/>
        </p:nvSpPr>
        <p:spPr>
          <a:xfrm>
            <a:off x="1188601" y="3784521"/>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FFFFFF"/>
                </a:solidFill>
                <a:latin typeface="PT Sans" pitchFamily="34" charset="0"/>
                <a:ea typeface="PT Sans" pitchFamily="34" charset="-122"/>
                <a:cs typeface="PT Sans" pitchFamily="34" charset="-120"/>
              </a:rPr>
              <a:t>Leader: Chu Quang Khải</a:t>
            </a:r>
            <a:endParaRPr lang="en-US" sz="1750" dirty="0"/>
          </a:p>
        </p:txBody>
      </p:sp>
      <p:sp>
        <p:nvSpPr>
          <p:cNvPr id="7" name="Text 3"/>
          <p:cNvSpPr/>
          <p:nvPr/>
        </p:nvSpPr>
        <p:spPr>
          <a:xfrm>
            <a:off x="1188601" y="4228743"/>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FFFFFF"/>
                </a:solidFill>
                <a:latin typeface="PT Sans" pitchFamily="34" charset="0"/>
                <a:ea typeface="PT Sans" pitchFamily="34" charset="-122"/>
                <a:cs typeface="PT Sans" pitchFamily="34" charset="-120"/>
              </a:rPr>
              <a:t>PowerPoint Designers: Phan Hiền, Phan Văn Huy</a:t>
            </a:r>
            <a:endParaRPr lang="en-US" sz="1750" dirty="0"/>
          </a:p>
        </p:txBody>
      </p:sp>
      <p:sp>
        <p:nvSpPr>
          <p:cNvPr id="8" name="Text 4"/>
          <p:cNvSpPr/>
          <p:nvPr/>
        </p:nvSpPr>
        <p:spPr>
          <a:xfrm>
            <a:off x="1188601" y="4672965"/>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FFFFFF"/>
                </a:solidFill>
                <a:latin typeface="PT Sans" pitchFamily="34" charset="0"/>
                <a:ea typeface="PT Sans" pitchFamily="34" charset="-122"/>
                <a:cs typeface="PT Sans" pitchFamily="34" charset="-120"/>
              </a:rPr>
              <a:t>Report Designers: Lê Thị Thùy Linh, Chu Quang Khải</a:t>
            </a:r>
            <a:endParaRPr lang="en-US" sz="1750" dirty="0"/>
          </a:p>
        </p:txBody>
      </p:sp>
      <p:sp>
        <p:nvSpPr>
          <p:cNvPr id="9" name="Text 5"/>
          <p:cNvSpPr/>
          <p:nvPr/>
        </p:nvSpPr>
        <p:spPr>
          <a:xfrm>
            <a:off x="1188601" y="5117187"/>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FFFFFF"/>
                </a:solidFill>
                <a:latin typeface="PT Sans" pitchFamily="34" charset="0"/>
                <a:ea typeface="PT Sans" pitchFamily="34" charset="-122"/>
                <a:cs typeface="PT Sans" pitchFamily="34" charset="-120"/>
              </a:rPr>
              <a:t>Content and Backend Design: Đinh Ngọc Khuê</a:t>
            </a:r>
            <a:endParaRPr lang="en-US" sz="1750" dirty="0"/>
          </a:p>
        </p:txBody>
      </p:sp>
    </p:spTree>
    <p:extLst>
      <p:ext uri="{BB962C8B-B14F-4D97-AF65-F5344CB8AC3E}">
        <p14:creationId xmlns:p14="http://schemas.microsoft.com/office/powerpoint/2010/main" val="2089305712"/>
      </p:ext>
    </p:extLst>
  </p:cSld>
  <p:clrMapOvr>
    <a:masterClrMapping/>
  </p:clrMapOvr>
  <mc:AlternateContent xmlns:mc="http://schemas.openxmlformats.org/markup-compatibility/2006">
    <mc:Choice xmlns:p14="http://schemas.microsoft.com/office/powerpoint/2010/main" Requires="p14">
      <p:transition spd="slow" p14:dur="2000" advTm="1314"/>
    </mc:Choice>
    <mc:Fallback>
      <p:transition spd="slow" advTm="13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1+#ppt_w/2"/>
                                          </p:val>
                                        </p:tav>
                                        <p:tav tm="100000">
                                          <p:val>
                                            <p:strVal val="#ppt_x"/>
                                          </p:val>
                                        </p:tav>
                                      </p:tavLst>
                                    </p:anim>
                                    <p:anim calcmode="lin" valueType="num">
                                      <p:cBhvr additive="base">
                                        <p:cTn id="8"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dirty="0"/>
          </a:p>
        </p:txBody>
      </p:sp>
      <p:sp>
        <p:nvSpPr>
          <p:cNvPr id="4" name="Text 1"/>
          <p:cNvSpPr/>
          <p:nvPr/>
        </p:nvSpPr>
        <p:spPr>
          <a:xfrm>
            <a:off x="2348389" y="1454587"/>
            <a:ext cx="9933503" cy="1388745"/>
          </a:xfrm>
          <a:prstGeom prst="rect">
            <a:avLst/>
          </a:prstGeom>
          <a:noFill/>
          <a:ln/>
        </p:spPr>
        <p:txBody>
          <a:bodyPr wrap="square" rtlCol="0" anchor="t"/>
          <a:lstStyle/>
          <a:p>
            <a:pPr marL="0" indent="0">
              <a:lnSpc>
                <a:spcPts val="5468"/>
              </a:lnSpc>
              <a:buNone/>
            </a:pPr>
            <a:r>
              <a:rPr lang="vi-VN" sz="4374" b="1" dirty="0">
                <a:solidFill>
                  <a:srgbClr val="FFFFFF"/>
                </a:solidFill>
                <a:latin typeface="Nunito" pitchFamily="34" charset="0"/>
                <a:ea typeface="Nunito" pitchFamily="34" charset="-122"/>
                <a:cs typeface="Nunito" pitchFamily="34" charset="-120"/>
              </a:rPr>
              <a:t>Trước khi nói về Face Recognition</a:t>
            </a:r>
            <a:br>
              <a:rPr lang="vi-VN" sz="4374" b="1" dirty="0">
                <a:solidFill>
                  <a:srgbClr val="FFFFFF"/>
                </a:solidFill>
                <a:latin typeface="Nunito" pitchFamily="34" charset="0"/>
                <a:ea typeface="Nunito" pitchFamily="34" charset="-122"/>
                <a:cs typeface="Nunito" pitchFamily="34" charset="-120"/>
              </a:rPr>
            </a:br>
            <a:r>
              <a:rPr lang="vi-VN" sz="4374" b="1" dirty="0">
                <a:solidFill>
                  <a:srgbClr val="FFFFFF"/>
                </a:solidFill>
                <a:latin typeface="Nunito" pitchFamily="34" charset="0"/>
                <a:ea typeface="Nunito" pitchFamily="34" charset="-122"/>
                <a:cs typeface="Nunito" pitchFamily="34" charset="-120"/>
              </a:rPr>
              <a:t>Hãy cùng điểm lại qua về Python</a:t>
            </a:r>
            <a:endParaRPr lang="en-US" sz="4374" dirty="0"/>
          </a:p>
        </p:txBody>
      </p:sp>
      <p:sp>
        <p:nvSpPr>
          <p:cNvPr id="5" name="Text 2"/>
          <p:cNvSpPr/>
          <p:nvPr/>
        </p:nvSpPr>
        <p:spPr>
          <a:xfrm>
            <a:off x="2348389" y="3376493"/>
            <a:ext cx="4695706" cy="3198614"/>
          </a:xfrm>
          <a:prstGeom prst="rect">
            <a:avLst/>
          </a:prstGeom>
          <a:noFill/>
          <a:ln/>
        </p:spPr>
        <p:txBody>
          <a:bodyPr wrap="square" rtlCol="0" anchor="t"/>
          <a:lstStyle/>
          <a:p>
            <a:pPr marL="0" indent="0">
              <a:lnSpc>
                <a:spcPts val="2799"/>
              </a:lnSpc>
              <a:buNone/>
            </a:pPr>
            <a:endParaRPr lang="en-US" sz="1750" b="1" dirty="0"/>
          </a:p>
        </p:txBody>
      </p:sp>
      <p:sp>
        <p:nvSpPr>
          <p:cNvPr id="6" name="Text 3"/>
          <p:cNvSpPr/>
          <p:nvPr/>
        </p:nvSpPr>
        <p:spPr>
          <a:xfrm>
            <a:off x="7593687" y="3398758"/>
            <a:ext cx="4695706" cy="2430304"/>
          </a:xfrm>
          <a:prstGeom prst="rect">
            <a:avLst/>
          </a:prstGeom>
          <a:noFill/>
          <a:ln/>
        </p:spPr>
        <p:txBody>
          <a:bodyPr wrap="square" rtlCol="0" anchor="t"/>
          <a:lstStyle/>
          <a:p>
            <a:pPr marL="0" indent="0">
              <a:lnSpc>
                <a:spcPts val="2734"/>
              </a:lnSpc>
              <a:buNone/>
            </a:pPr>
            <a:endParaRPr lang="en-US" sz="2187"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640">
        <p159:morph option="byChar"/>
      </p:transition>
    </mc:Choice>
    <mc:Fallback>
      <p:transition spd="slow" advTm="64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dirty="0"/>
          </a:p>
        </p:txBody>
      </p:sp>
      <p:sp>
        <p:nvSpPr>
          <p:cNvPr id="4" name="Text 1"/>
          <p:cNvSpPr/>
          <p:nvPr/>
        </p:nvSpPr>
        <p:spPr>
          <a:xfrm>
            <a:off x="2348389" y="1454587"/>
            <a:ext cx="9933503" cy="1388745"/>
          </a:xfrm>
          <a:prstGeom prst="rect">
            <a:avLst/>
          </a:prstGeom>
          <a:noFill/>
          <a:ln/>
        </p:spPr>
        <p:txBody>
          <a:bodyPr wrap="squar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Ngôn ngữ lập trình Python và sự đa dụng của Python</a:t>
            </a:r>
            <a:endParaRPr lang="en-US" sz="4374" dirty="0"/>
          </a:p>
        </p:txBody>
      </p:sp>
      <p:sp>
        <p:nvSpPr>
          <p:cNvPr id="5" name="Text 2"/>
          <p:cNvSpPr/>
          <p:nvPr/>
        </p:nvSpPr>
        <p:spPr>
          <a:xfrm>
            <a:off x="2348389" y="3376493"/>
            <a:ext cx="4695706" cy="3198614"/>
          </a:xfrm>
          <a:prstGeom prst="rect">
            <a:avLst/>
          </a:prstGeom>
          <a:noFill/>
          <a:ln/>
        </p:spPr>
        <p:txBody>
          <a:bodyPr wrap="square" rtlCol="0" anchor="t"/>
          <a:lstStyle/>
          <a:p>
            <a:pPr marL="0" indent="0">
              <a:lnSpc>
                <a:spcPts val="2799"/>
              </a:lnSpc>
              <a:buNone/>
            </a:pPr>
            <a:r>
              <a:rPr lang="en-US" sz="1750" b="1" dirty="0">
                <a:solidFill>
                  <a:srgbClr val="FFFFFF"/>
                </a:solidFill>
                <a:latin typeface="PT Sans" pitchFamily="34" charset="0"/>
                <a:ea typeface="PT Sans" pitchFamily="34" charset="-122"/>
                <a:cs typeface="PT Sans" pitchFamily="34" charset="-120"/>
              </a:rPr>
              <a:t>Python là ngôn ngữ lập trình bậc cao cho các mục đích lập trình đa năng. Với ưu điểm mạnh là dễ đọc, dễ nhớ, mạnh mẽ, linh hoạt do có hệ sinh thái rộng mở cộng với nguồn thư viện khổng lồ giúp nhà phát triển dễ dàng triển khai các thuật toán phức tạp và các tác vụ xử lý dữ liệu cho nên Python đã trở thành ngôn ngữ lập trình dành cho khoa học dữ liệu và học máy trong các ứng dụng trí tuệ nhân tạo.</a:t>
            </a:r>
            <a:endParaRPr lang="en-US" sz="1750" b="1" dirty="0"/>
          </a:p>
        </p:txBody>
      </p:sp>
      <p:sp>
        <p:nvSpPr>
          <p:cNvPr id="6" name="Text 3"/>
          <p:cNvSpPr/>
          <p:nvPr/>
        </p:nvSpPr>
        <p:spPr>
          <a:xfrm>
            <a:off x="7593687" y="3398758"/>
            <a:ext cx="4695706" cy="2430304"/>
          </a:xfrm>
          <a:prstGeom prst="rect">
            <a:avLst/>
          </a:prstGeom>
          <a:noFill/>
          <a:ln/>
        </p:spPr>
        <p:txBody>
          <a:bodyPr wrap="square" rtlCol="0" anchor="t"/>
          <a:lstStyle/>
          <a:p>
            <a:pPr marL="0" indent="0">
              <a:lnSpc>
                <a:spcPts val="2734"/>
              </a:lnSpc>
              <a:buNone/>
            </a:pPr>
            <a:r>
              <a:rPr lang="en-US" sz="2187" b="1" dirty="0">
                <a:solidFill>
                  <a:srgbClr val="FFFFFF"/>
                </a:solidFill>
                <a:latin typeface="Nunito" pitchFamily="34" charset="0"/>
                <a:ea typeface="Nunito" pitchFamily="34" charset="-122"/>
                <a:cs typeface="Nunito" pitchFamily="34" charset="-120"/>
              </a:rPr>
              <a:t>Với những ưu điểm nổi bật đó Python luôn chiếm ưu thế trong lĩnh vực khoa học dữ liệu. Đặc biệt là mảng nhận diện khuôn mặt với sự giúp sức của thư viện </a:t>
            </a:r>
            <a:r>
              <a:rPr lang="en-US" sz="2187" b="1" u="sng" dirty="0">
                <a:solidFill>
                  <a:srgbClr val="F2B42D"/>
                </a:solidFill>
                <a:latin typeface="Nunito" pitchFamily="34" charset="0"/>
                <a:ea typeface="Nunito" pitchFamily="34" charset="-122"/>
                <a:cs typeface="Nunito" pitchFamily="34" charset="-120"/>
                <a:hlinkClick r:id="rId4">
                  <a:extLst>
                    <a:ext uri="{A12FA001-AC4F-418D-AE19-62706E023703}">
                      <ahyp:hlinkClr xmlns:ahyp="http://schemas.microsoft.com/office/drawing/2018/hyperlinkcolor" val="tx"/>
                    </a:ext>
                  </a:extLst>
                </a:hlinkClick>
              </a:rPr>
              <a:t>face_recognition </a:t>
            </a:r>
            <a:r>
              <a:rPr lang="en-US" sz="2187" b="1" dirty="0">
                <a:solidFill>
                  <a:srgbClr val="FFFFFF"/>
                </a:solidFill>
                <a:latin typeface="Nunito" pitchFamily="34" charset="0"/>
                <a:ea typeface="Nunito" pitchFamily="34" charset="-122"/>
                <a:cs typeface="Nunito" pitchFamily="34" charset="-120"/>
              </a:rPr>
              <a:t>dùng để thu thập dữ liệu người dùng.</a:t>
            </a:r>
            <a:endParaRPr lang="en-US" sz="2187" dirty="0"/>
          </a:p>
        </p:txBody>
      </p:sp>
    </p:spTree>
    <p:extLst>
      <p:ext uri="{BB962C8B-B14F-4D97-AF65-F5344CB8AC3E}">
        <p14:creationId xmlns:p14="http://schemas.microsoft.com/office/powerpoint/2010/main" val="2050800869"/>
      </p:ext>
    </p:extLst>
  </p:cSld>
  <p:clrMapOvr>
    <a:masterClrMapping/>
  </p:clrMapOvr>
  <mc:AlternateContent xmlns:mc="http://schemas.openxmlformats.org/markup-compatibility/2006">
    <mc:Choice xmlns:p14="http://schemas.microsoft.com/office/powerpoint/2010/main" Requires="p14">
      <p:transition spd="med" p14:dur="700" advTm="11">
        <p:fade/>
      </p:transition>
    </mc:Choice>
    <mc:Fallback>
      <p:transition spd="med" advTm="11">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dirty="0"/>
          </a:p>
        </p:txBody>
      </p:sp>
      <p:pic>
        <p:nvPicPr>
          <p:cNvPr id="4" name="Image 1"/>
          <p:cNvPicPr>
            <a:picLocks noChangeAspect="1"/>
          </p:cNvPicPr>
          <p:nvPr/>
        </p:nvPicPr>
        <p:blipFill>
          <a:blip r:embed="rId5"/>
          <a:srcRect/>
          <a:stretch/>
        </p:blipFill>
        <p:spPr>
          <a:xfrm>
            <a:off x="6405131" y="0"/>
            <a:ext cx="8227384" cy="8229600"/>
          </a:xfrm>
          <a:prstGeom prst="rect">
            <a:avLst/>
          </a:prstGeom>
        </p:spPr>
      </p:pic>
      <p:sp>
        <p:nvSpPr>
          <p:cNvPr id="5" name="Text 1"/>
          <p:cNvSpPr/>
          <p:nvPr/>
        </p:nvSpPr>
        <p:spPr>
          <a:xfrm>
            <a:off x="511651" y="2643068"/>
            <a:ext cx="6896100" cy="833199"/>
          </a:xfrm>
          <a:prstGeom prst="rect">
            <a:avLst/>
          </a:prstGeom>
          <a:noFill/>
          <a:ln/>
        </p:spPr>
        <p:txBody>
          <a:bodyPr wrap="none" rtlCol="0" anchor="t"/>
          <a:lstStyle/>
          <a:p>
            <a:pPr marL="0" indent="0">
              <a:lnSpc>
                <a:spcPts val="6561"/>
              </a:lnSpc>
              <a:buNone/>
            </a:pPr>
            <a:r>
              <a:rPr lang="vi-VN" sz="5249" b="1" dirty="0">
                <a:solidFill>
                  <a:srgbClr val="FFFFFF"/>
                </a:solidFill>
                <a:latin typeface="Nunito" pitchFamily="34" charset="0"/>
                <a:ea typeface="Nunito" pitchFamily="34" charset="-122"/>
                <a:cs typeface="Nunito" pitchFamily="34" charset="-120"/>
              </a:rPr>
              <a:t>Cùng Đi Sâu Hơn Vào </a:t>
            </a:r>
            <a:br>
              <a:rPr lang="vi-VN" sz="5249" b="1" dirty="0">
                <a:solidFill>
                  <a:srgbClr val="FFFFFF"/>
                </a:solidFill>
                <a:latin typeface="Nunito" pitchFamily="34" charset="0"/>
                <a:ea typeface="Nunito" pitchFamily="34" charset="-122"/>
                <a:cs typeface="Nunito" pitchFamily="34" charset="-120"/>
              </a:rPr>
            </a:br>
            <a:r>
              <a:rPr lang="vi-VN" sz="5249" b="1" dirty="0">
                <a:solidFill>
                  <a:srgbClr val="FFFFFF"/>
                </a:solidFill>
                <a:latin typeface="Nunito" pitchFamily="34" charset="0"/>
                <a:ea typeface="Nunito" pitchFamily="34" charset="-122"/>
                <a:cs typeface="Nunito" pitchFamily="34" charset="-120"/>
              </a:rPr>
              <a:t>Face Recognition</a:t>
            </a:r>
            <a:endParaRPr lang="en-US" sz="5249" dirty="0"/>
          </a:p>
        </p:txBody>
      </p:sp>
      <p:sp>
        <p:nvSpPr>
          <p:cNvPr id="6" name="Text 2"/>
          <p:cNvSpPr/>
          <p:nvPr/>
        </p:nvSpPr>
        <p:spPr>
          <a:xfrm>
            <a:off x="6319599" y="3809524"/>
            <a:ext cx="7477601" cy="1777008"/>
          </a:xfrm>
          <a:prstGeom prst="rect">
            <a:avLst/>
          </a:prstGeom>
          <a:noFill/>
          <a:ln/>
        </p:spPr>
        <p:txBody>
          <a:bodyPr wrap="square" rtlCol="0" anchor="t"/>
          <a:lstStyle/>
          <a:p>
            <a:pPr marL="0" indent="0">
              <a:lnSpc>
                <a:spcPts val="2799"/>
              </a:lnSpc>
              <a:buNone/>
            </a:pPr>
            <a:endParaRPr lang="en-US" sz="1750" dirty="0"/>
          </a:p>
        </p:txBody>
      </p:sp>
    </p:spTree>
    <p:custDataLst>
      <p:tags r:id="rId1"/>
    </p:custDataLst>
  </p:cSld>
  <p:clrMapOvr>
    <a:masterClrMapping/>
  </p:clrMapOvr>
  <p:transition spd="slow" advTm="1051">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2" fill="hold" nodeType="clickEffect">
                                  <p:stCondLst>
                                    <p:cond delay="0"/>
                                  </p:stCondLst>
                                  <p:childTnLst>
                                    <p:anim calcmode="lin" valueType="num">
                                      <p:cBhvr additive="base">
                                        <p:cTn id="6" dur="500"/>
                                        <p:tgtEl>
                                          <p:spTgt spid="4"/>
                                        </p:tgtEl>
                                        <p:attrNameLst>
                                          <p:attrName>ppt_x</p:attrName>
                                        </p:attrNameLst>
                                      </p:cBhvr>
                                      <p:tavLst>
                                        <p:tav tm="0">
                                          <p:val>
                                            <p:strVal val="ppt_x"/>
                                          </p:val>
                                        </p:tav>
                                        <p:tav tm="100000">
                                          <p:val>
                                            <p:strVal val="1+ppt_w/2"/>
                                          </p:val>
                                        </p:tav>
                                      </p:tavLst>
                                    </p:anim>
                                    <p:anim calcmode="lin" valueType="num">
                                      <p:cBhvr additive="base">
                                        <p:cTn id="7" dur="500"/>
                                        <p:tgtEl>
                                          <p:spTgt spid="4"/>
                                        </p:tgtEl>
                                        <p:attrNameLst>
                                          <p:attrName>ppt_y</p:attrName>
                                        </p:attrNameLst>
                                      </p:cBhvr>
                                      <p:tavLst>
                                        <p:tav tm="0">
                                          <p:val>
                                            <p:strVal val="ppt_y"/>
                                          </p:val>
                                        </p:tav>
                                        <p:tav tm="100000">
                                          <p:val>
                                            <p:strVal val="ppt_y"/>
                                          </p:val>
                                        </p:tav>
                                      </p:tavLst>
                                    </p:anim>
                                    <p:set>
                                      <p:cBhvr>
                                        <p:cTn id="8"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
            <a:ext cx="14630400" cy="8229600"/>
          </a:xfrm>
          <a:prstGeom prst="rect">
            <a:avLst/>
          </a:prstGeom>
          <a:solidFill>
            <a:srgbClr val="00002E">
              <a:alpha val="75000"/>
            </a:srgbClr>
          </a:solidFill>
          <a:ln/>
        </p:spPr>
        <p:txBody>
          <a:bodyPr/>
          <a:lstStyle/>
          <a:p>
            <a:endParaRPr lang="en-US" dirty="0"/>
          </a:p>
        </p:txBody>
      </p:sp>
      <p:pic>
        <p:nvPicPr>
          <p:cNvPr id="4" name="Image 1"/>
          <p:cNvPicPr>
            <a:picLocks noChangeAspect="1"/>
          </p:cNvPicPr>
          <p:nvPr/>
        </p:nvPicPr>
        <p:blipFill>
          <a:blip r:embed="rId4"/>
          <a:srcRect/>
          <a:stretch/>
        </p:blipFill>
        <p:spPr>
          <a:xfrm>
            <a:off x="-904353" y="102235"/>
            <a:ext cx="8331047" cy="8127364"/>
          </a:xfrm>
          <a:prstGeom prst="rect">
            <a:avLst/>
          </a:prstGeom>
        </p:spPr>
      </p:pic>
      <p:sp>
        <p:nvSpPr>
          <p:cNvPr id="5" name="Text 1"/>
          <p:cNvSpPr/>
          <p:nvPr/>
        </p:nvSpPr>
        <p:spPr>
          <a:xfrm>
            <a:off x="6901100" y="2570125"/>
            <a:ext cx="6896100" cy="833199"/>
          </a:xfrm>
          <a:prstGeom prst="rect">
            <a:avLst/>
          </a:prstGeom>
          <a:noFill/>
          <a:ln/>
        </p:spPr>
        <p:txBody>
          <a:bodyPr wrap="none" rtlCol="0" anchor="t"/>
          <a:lstStyle/>
          <a:p>
            <a:pPr marL="0" indent="0">
              <a:lnSpc>
                <a:spcPts val="6561"/>
              </a:lnSpc>
              <a:buNone/>
            </a:pPr>
            <a:r>
              <a:rPr lang="en-US" sz="5249" b="1" dirty="0">
                <a:solidFill>
                  <a:srgbClr val="FFFFFF"/>
                </a:solidFill>
                <a:latin typeface="Nunito" pitchFamily="34" charset="0"/>
                <a:ea typeface="Nunito" pitchFamily="34" charset="-122"/>
                <a:cs typeface="Nunito" pitchFamily="34" charset="-120"/>
              </a:rPr>
              <a:t>Face Recognition là gì?</a:t>
            </a:r>
            <a:endParaRPr lang="en-US" sz="5249" dirty="0"/>
          </a:p>
        </p:txBody>
      </p:sp>
      <p:sp>
        <p:nvSpPr>
          <p:cNvPr id="6" name="Text 2"/>
          <p:cNvSpPr/>
          <p:nvPr/>
        </p:nvSpPr>
        <p:spPr>
          <a:xfrm>
            <a:off x="6901100" y="3658799"/>
            <a:ext cx="7477601"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Face Recognition là thư viện nhận diện khuôn mặt bằng Python từ các dòng lệnh đơn giản. Được xây dựng bằng khuôn mặt hiện đại của dlib, mô hình deep learning có độ chính xác 99,38% trên khuôn mặt được gắn nhãn trong điểm chuẩn Wild (nhưng dường như trên Windows, nó có độ chính xác thấp hơn).</a:t>
            </a:r>
            <a:endParaRPr lang="en-US" sz="1750" dirty="0"/>
          </a:p>
        </p:txBody>
      </p:sp>
    </p:spTree>
    <p:extLst>
      <p:ext uri="{BB962C8B-B14F-4D97-AF65-F5344CB8AC3E}">
        <p14:creationId xmlns:p14="http://schemas.microsoft.com/office/powerpoint/2010/main" val="9104950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803">
        <p159:morph option="byWord"/>
      </p:transition>
    </mc:Choice>
    <mc:Fallback>
      <p:transition spd="slow" advTm="8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dirty="0"/>
          </a:p>
        </p:txBody>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348389" y="4206716"/>
            <a:ext cx="5943600"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Các tính năng tiêu biểu </a:t>
            </a:r>
            <a:endParaRPr lang="en-US" sz="4374" dirty="0"/>
          </a:p>
        </p:txBody>
      </p:sp>
      <p:sp>
        <p:nvSpPr>
          <p:cNvPr id="6" name="Text 2"/>
          <p:cNvSpPr/>
          <p:nvPr/>
        </p:nvSpPr>
        <p:spPr>
          <a:xfrm>
            <a:off x="2348389" y="5234345"/>
            <a:ext cx="9933503"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Xác minh khuôn mặt.</a:t>
            </a:r>
            <a:endParaRPr lang="en-US" sz="1750" dirty="0"/>
          </a:p>
        </p:txBody>
      </p:sp>
      <p:sp>
        <p:nvSpPr>
          <p:cNvPr id="7" name="Text 3"/>
          <p:cNvSpPr/>
          <p:nvPr/>
        </p:nvSpPr>
        <p:spPr>
          <a:xfrm>
            <a:off x="2348389" y="5839658"/>
            <a:ext cx="9933503"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Tìm khuôn mặt trong ảnh hoặc video.</a:t>
            </a:r>
            <a:endParaRPr lang="en-US" sz="1750" dirty="0"/>
          </a:p>
        </p:txBody>
      </p:sp>
      <p:sp>
        <p:nvSpPr>
          <p:cNvPr id="8" name="Text 4"/>
          <p:cNvSpPr/>
          <p:nvPr/>
        </p:nvSpPr>
        <p:spPr>
          <a:xfrm>
            <a:off x="2348389" y="6444972"/>
            <a:ext cx="9933503" cy="355402"/>
          </a:xfrm>
          <a:prstGeom prst="rect">
            <a:avLst/>
          </a:prstGeom>
          <a:noFill/>
          <a:ln/>
        </p:spPr>
        <p:txBody>
          <a:bodyPr wrap="non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So sánh, đối chiếu với mặt trong ảnh.</a:t>
            </a:r>
            <a:endParaRPr lang="en-US" sz="1750" dirty="0"/>
          </a:p>
        </p:txBody>
      </p:sp>
    </p:spTree>
  </p:cSld>
  <p:clrMapOvr>
    <a:masterClrMapping/>
  </p:clrMapOvr>
  <p:transition spd="slow" advTm="82">
    <p:push dir="u"/>
  </p:transition>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dirty="0"/>
          </a:p>
        </p:txBody>
      </p:sp>
      <p:sp>
        <p:nvSpPr>
          <p:cNvPr id="4" name="Text 1"/>
          <p:cNvSpPr/>
          <p:nvPr/>
        </p:nvSpPr>
        <p:spPr>
          <a:xfrm>
            <a:off x="2348389" y="1525191"/>
            <a:ext cx="9933503" cy="1388745"/>
          </a:xfrm>
          <a:prstGeom prst="rect">
            <a:avLst/>
          </a:prstGeom>
          <a:noFill/>
          <a:ln/>
        </p:spPr>
        <p:txBody>
          <a:bodyPr wrap="squar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Cách hoạt động của ứng dụng nhận diện khuôn mặt</a:t>
            </a:r>
            <a:endParaRPr lang="en-US" sz="4374" dirty="0"/>
          </a:p>
        </p:txBody>
      </p:sp>
      <p:pic>
        <p:nvPicPr>
          <p:cNvPr id="5" name="Image 1" descr="preencoded.png"/>
          <p:cNvPicPr>
            <a:picLocks noChangeAspect="1"/>
          </p:cNvPicPr>
          <p:nvPr/>
        </p:nvPicPr>
        <p:blipFill>
          <a:blip r:embed="rId5"/>
          <a:stretch>
            <a:fillRect/>
          </a:stretch>
        </p:blipFill>
        <p:spPr>
          <a:xfrm>
            <a:off x="2348389" y="3358277"/>
            <a:ext cx="3311128" cy="888682"/>
          </a:xfrm>
          <a:prstGeom prst="rect">
            <a:avLst/>
          </a:prstGeom>
        </p:spPr>
      </p:pic>
      <p:sp>
        <p:nvSpPr>
          <p:cNvPr id="6" name="Text 2"/>
          <p:cNvSpPr/>
          <p:nvPr/>
        </p:nvSpPr>
        <p:spPr>
          <a:xfrm>
            <a:off x="2570559" y="4580215"/>
            <a:ext cx="2221944" cy="347186"/>
          </a:xfrm>
          <a:prstGeom prst="rect">
            <a:avLst/>
          </a:prstGeom>
          <a:noFill/>
          <a:ln/>
        </p:spPr>
        <p:txBody>
          <a:bodyPr wrap="none" rtlCol="0" anchor="t"/>
          <a:lstStyle/>
          <a:p>
            <a:pPr marL="0" indent="0" algn="l">
              <a:lnSpc>
                <a:spcPts val="2734"/>
              </a:lnSpc>
              <a:buNone/>
            </a:pPr>
            <a:r>
              <a:rPr lang="en-US" sz="2187" b="1" dirty="0">
                <a:solidFill>
                  <a:srgbClr val="F2B42D"/>
                </a:solidFill>
                <a:latin typeface="Nunito" pitchFamily="34" charset="0"/>
                <a:ea typeface="Nunito" pitchFamily="34" charset="-122"/>
                <a:cs typeface="Nunito" pitchFamily="34" charset="-120"/>
              </a:rPr>
              <a:t>Xử lý hình ảnh</a:t>
            </a:r>
            <a:endParaRPr lang="en-US" sz="2187" dirty="0"/>
          </a:p>
        </p:txBody>
      </p:sp>
      <p:sp>
        <p:nvSpPr>
          <p:cNvPr id="7" name="Text 3"/>
          <p:cNvSpPr/>
          <p:nvPr/>
        </p:nvSpPr>
        <p:spPr>
          <a:xfrm>
            <a:off x="2570559" y="5060633"/>
            <a:ext cx="2866787" cy="142160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Hình ảnh chứa khuôn mặt được nhập và xử lý để phân tích các đặc điểm và các điểm mốc quan trọng.</a:t>
            </a:r>
            <a:endParaRPr lang="en-US" sz="1750" dirty="0"/>
          </a:p>
        </p:txBody>
      </p:sp>
      <p:pic>
        <p:nvPicPr>
          <p:cNvPr id="8" name="Image 2" descr="preencoded.png"/>
          <p:cNvPicPr>
            <a:picLocks noChangeAspect="1"/>
          </p:cNvPicPr>
          <p:nvPr/>
        </p:nvPicPr>
        <p:blipFill>
          <a:blip r:embed="rId6"/>
          <a:stretch>
            <a:fillRect/>
          </a:stretch>
        </p:blipFill>
        <p:spPr>
          <a:xfrm>
            <a:off x="5659517" y="3358277"/>
            <a:ext cx="3311128" cy="888682"/>
          </a:xfrm>
          <a:prstGeom prst="rect">
            <a:avLst/>
          </a:prstGeom>
        </p:spPr>
      </p:pic>
      <p:sp>
        <p:nvSpPr>
          <p:cNvPr id="9" name="Text 4"/>
          <p:cNvSpPr/>
          <p:nvPr/>
        </p:nvSpPr>
        <p:spPr>
          <a:xfrm>
            <a:off x="5881687" y="4580215"/>
            <a:ext cx="2735580" cy="347186"/>
          </a:xfrm>
          <a:prstGeom prst="rect">
            <a:avLst/>
          </a:prstGeom>
          <a:noFill/>
          <a:ln/>
        </p:spPr>
        <p:txBody>
          <a:bodyPr wrap="none" rtlCol="0" anchor="t"/>
          <a:lstStyle/>
          <a:p>
            <a:pPr marL="0" indent="0" algn="l">
              <a:lnSpc>
                <a:spcPts val="2734"/>
              </a:lnSpc>
              <a:buNone/>
            </a:pPr>
            <a:r>
              <a:rPr lang="en-US" sz="2187" b="1" dirty="0">
                <a:solidFill>
                  <a:srgbClr val="D7425E"/>
                </a:solidFill>
                <a:latin typeface="Nunito" pitchFamily="34" charset="0"/>
                <a:ea typeface="Nunito" pitchFamily="34" charset="-122"/>
                <a:cs typeface="Nunito" pitchFamily="34" charset="-120"/>
              </a:rPr>
              <a:t>Nhận diện khuôn mặt</a:t>
            </a:r>
            <a:endParaRPr lang="en-US" sz="2187" dirty="0"/>
          </a:p>
        </p:txBody>
      </p:sp>
      <p:sp>
        <p:nvSpPr>
          <p:cNvPr id="10" name="Text 5"/>
          <p:cNvSpPr/>
          <p:nvPr/>
        </p:nvSpPr>
        <p:spPr>
          <a:xfrm>
            <a:off x="5881687" y="5060633"/>
            <a:ext cx="2866787" cy="142160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Ưu điểm và thông tin về khuôn mặt được rút trích và so khớp với cơ sở dữ liệu để xác định danh tính.</a:t>
            </a:r>
            <a:endParaRPr lang="en-US" sz="1750" dirty="0"/>
          </a:p>
        </p:txBody>
      </p:sp>
      <p:pic>
        <p:nvPicPr>
          <p:cNvPr id="11" name="Image 3" descr="preencoded.png"/>
          <p:cNvPicPr>
            <a:picLocks noChangeAspect="1"/>
          </p:cNvPicPr>
          <p:nvPr/>
        </p:nvPicPr>
        <p:blipFill>
          <a:blip r:embed="rId7"/>
          <a:stretch>
            <a:fillRect/>
          </a:stretch>
        </p:blipFill>
        <p:spPr>
          <a:xfrm>
            <a:off x="8970645" y="3358277"/>
            <a:ext cx="3311247" cy="888682"/>
          </a:xfrm>
          <a:prstGeom prst="rect">
            <a:avLst/>
          </a:prstGeom>
        </p:spPr>
      </p:pic>
      <p:sp>
        <p:nvSpPr>
          <p:cNvPr id="12" name="Text 6"/>
          <p:cNvSpPr/>
          <p:nvPr/>
        </p:nvSpPr>
        <p:spPr>
          <a:xfrm>
            <a:off x="9192816" y="4580215"/>
            <a:ext cx="2827020" cy="347186"/>
          </a:xfrm>
          <a:prstGeom prst="rect">
            <a:avLst/>
          </a:prstGeom>
          <a:noFill/>
          <a:ln/>
        </p:spPr>
        <p:txBody>
          <a:bodyPr wrap="none" rtlCol="0" anchor="t"/>
          <a:lstStyle/>
          <a:p>
            <a:pPr marL="0" indent="0" algn="l">
              <a:lnSpc>
                <a:spcPts val="2734"/>
              </a:lnSpc>
              <a:buNone/>
            </a:pPr>
            <a:r>
              <a:rPr lang="en-US" sz="2187" b="1" dirty="0">
                <a:solidFill>
                  <a:srgbClr val="DD785E"/>
                </a:solidFill>
                <a:latin typeface="Nunito" pitchFamily="34" charset="0"/>
                <a:ea typeface="Nunito" pitchFamily="34" charset="-122"/>
                <a:cs typeface="Nunito" pitchFamily="34" charset="-120"/>
              </a:rPr>
              <a:t>Xác minh và phản ứng</a:t>
            </a:r>
            <a:endParaRPr lang="en-US" sz="2187" dirty="0"/>
          </a:p>
        </p:txBody>
      </p:sp>
      <p:sp>
        <p:nvSpPr>
          <p:cNvPr id="13" name="Text 7"/>
          <p:cNvSpPr/>
          <p:nvPr/>
        </p:nvSpPr>
        <p:spPr>
          <a:xfrm>
            <a:off x="9192816" y="5060633"/>
            <a:ext cx="2866906" cy="1421606"/>
          </a:xfrm>
          <a:prstGeom prst="rect">
            <a:avLst/>
          </a:prstGeom>
          <a:noFill/>
          <a:ln/>
        </p:spPr>
        <p:txBody>
          <a:bodyPr wrap="square" rtlCol="0" anchor="t"/>
          <a:lstStyle/>
          <a:p>
            <a:pPr marL="0" indent="0" algn="l">
              <a:lnSpc>
                <a:spcPts val="2799"/>
              </a:lnSpc>
              <a:buNone/>
            </a:pPr>
            <a:r>
              <a:rPr lang="en-US" sz="1750" dirty="0">
                <a:solidFill>
                  <a:srgbClr val="FFFFFF"/>
                </a:solidFill>
                <a:latin typeface="PT Sans" pitchFamily="34" charset="0"/>
                <a:ea typeface="PT Sans" pitchFamily="34" charset="-122"/>
                <a:cs typeface="PT Sans" pitchFamily="34" charset="-120"/>
              </a:rPr>
              <a:t>Dữ liệu đã định danh được sử dụng để thực hiện các hành động nhất định như mở khóa thiết bị hoặc gửi cảnh báo.</a:t>
            </a:r>
            <a:endParaRPr lang="en-US" sz="1750" dirty="0"/>
          </a:p>
        </p:txBody>
      </p:sp>
    </p:spTree>
    <p:custDataLst>
      <p:tags r:id="rId1"/>
    </p:custDataLst>
  </p:cSld>
  <p:clrMapOvr>
    <a:masterClrMapping/>
  </p:clrMapOvr>
  <p:transition spd="slow" advTm="2359">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ppt_x"/>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fill="hold"/>
                                        <p:tgtEl>
                                          <p:spTgt spid="12"/>
                                        </p:tgtEl>
                                        <p:attrNameLst>
                                          <p:attrName>ppt_x</p:attrName>
                                        </p:attrNameLst>
                                      </p:cBhvr>
                                      <p:tavLst>
                                        <p:tav tm="0">
                                          <p:val>
                                            <p:strVal val="#ppt_x"/>
                                          </p:val>
                                        </p:tav>
                                        <p:tav tm="100000">
                                          <p:val>
                                            <p:strVal val="#ppt_x"/>
                                          </p:val>
                                        </p:tav>
                                      </p:tavLst>
                                    </p:anim>
                                    <p:anim calcmode="lin" valueType="num">
                                      <p:cBhvr additive="base">
                                        <p:cTn id="40" dur="500" fill="hold"/>
                                        <p:tgtEl>
                                          <p:spTgt spid="12"/>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13"/>
                                        </p:tgtEl>
                                        <p:attrNameLst>
                                          <p:attrName>style.visibility</p:attrName>
                                        </p:attrNameLst>
                                      </p:cBhvr>
                                      <p:to>
                                        <p:strVal val="visible"/>
                                      </p:to>
                                    </p:set>
                                    <p:anim calcmode="lin" valueType="num">
                                      <p:cBhvr additive="base">
                                        <p:cTn id="43" dur="500" fill="hold"/>
                                        <p:tgtEl>
                                          <p:spTgt spid="13"/>
                                        </p:tgtEl>
                                        <p:attrNameLst>
                                          <p:attrName>ppt_x</p:attrName>
                                        </p:attrNameLst>
                                      </p:cBhvr>
                                      <p:tavLst>
                                        <p:tav tm="0">
                                          <p:val>
                                            <p:strVal val="#ppt_x"/>
                                          </p:val>
                                        </p:tav>
                                        <p:tav tm="100000">
                                          <p:val>
                                            <p:strVal val="#ppt_x"/>
                                          </p:val>
                                        </p:tav>
                                      </p:tavLst>
                                    </p:anim>
                                    <p:anim calcmode="lin" valueType="num">
                                      <p:cBhvr additive="base">
                                        <p:cTn id="4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2" grpId="0" animBg="1"/>
      <p:bldP spid="1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US" dirty="0"/>
          </a:p>
        </p:txBody>
      </p:sp>
      <p:sp>
        <p:nvSpPr>
          <p:cNvPr id="4" name="Text 1"/>
          <p:cNvSpPr/>
          <p:nvPr/>
        </p:nvSpPr>
        <p:spPr>
          <a:xfrm>
            <a:off x="2348389" y="1730573"/>
            <a:ext cx="9933503" cy="1388745"/>
          </a:xfrm>
          <a:prstGeom prst="rect">
            <a:avLst/>
          </a:prstGeom>
          <a:noFill/>
          <a:ln/>
        </p:spPr>
        <p:txBody>
          <a:bodyPr wrap="squar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Các bước tiến hành nhận diện khuôn mặt trong ứng dụng</a:t>
            </a:r>
            <a:endParaRPr lang="en-US" sz="4374" dirty="0"/>
          </a:p>
        </p:txBody>
      </p:sp>
      <p:sp>
        <p:nvSpPr>
          <p:cNvPr id="5" name="Text 2"/>
          <p:cNvSpPr/>
          <p:nvPr/>
        </p:nvSpPr>
        <p:spPr>
          <a:xfrm>
            <a:off x="2348389" y="3674745"/>
            <a:ext cx="3088958" cy="999887"/>
          </a:xfrm>
          <a:prstGeom prst="rect">
            <a:avLst/>
          </a:prstGeom>
          <a:noFill/>
          <a:ln/>
        </p:spPr>
        <p:txBody>
          <a:bodyPr wrap="none" rtlCol="0" anchor="t"/>
          <a:lstStyle/>
          <a:p>
            <a:pPr marL="0" indent="0" algn="ctr">
              <a:lnSpc>
                <a:spcPts val="7873"/>
              </a:lnSpc>
              <a:buNone/>
            </a:pPr>
            <a:r>
              <a:rPr lang="en-US" sz="7873" b="1" dirty="0">
                <a:solidFill>
                  <a:srgbClr val="F2B42D"/>
                </a:solidFill>
                <a:latin typeface="Nunito" pitchFamily="34" charset="0"/>
                <a:ea typeface="Nunito" pitchFamily="34" charset="-122"/>
                <a:cs typeface="Nunito" pitchFamily="34" charset="-120"/>
              </a:rPr>
              <a:t>1</a:t>
            </a:r>
            <a:endParaRPr lang="en-US" sz="7873" dirty="0"/>
          </a:p>
        </p:txBody>
      </p:sp>
      <p:sp>
        <p:nvSpPr>
          <p:cNvPr id="6" name="Text 3"/>
          <p:cNvSpPr/>
          <p:nvPr/>
        </p:nvSpPr>
        <p:spPr>
          <a:xfrm>
            <a:off x="2627947" y="4952286"/>
            <a:ext cx="2529840" cy="347186"/>
          </a:xfrm>
          <a:prstGeom prst="rect">
            <a:avLst/>
          </a:prstGeom>
          <a:noFill/>
          <a:ln/>
        </p:spPr>
        <p:txBody>
          <a:bodyPr wrap="none" rtlCol="0" anchor="t"/>
          <a:lstStyle/>
          <a:p>
            <a:pPr marL="0" indent="0" algn="ctr">
              <a:lnSpc>
                <a:spcPts val="2734"/>
              </a:lnSpc>
              <a:buNone/>
            </a:pPr>
            <a:r>
              <a:rPr lang="en-US" sz="2187" b="1" dirty="0">
                <a:solidFill>
                  <a:srgbClr val="F2B42D"/>
                </a:solidFill>
                <a:latin typeface="Nunito" pitchFamily="34" charset="0"/>
                <a:ea typeface="Nunito" pitchFamily="34" charset="-122"/>
                <a:cs typeface="Nunito" pitchFamily="34" charset="-120"/>
              </a:rPr>
              <a:t>Xác định khuôn mặt</a:t>
            </a:r>
            <a:endParaRPr lang="en-US" sz="2187" dirty="0"/>
          </a:p>
        </p:txBody>
      </p:sp>
      <p:sp>
        <p:nvSpPr>
          <p:cNvPr id="7" name="Text 4"/>
          <p:cNvSpPr/>
          <p:nvPr/>
        </p:nvSpPr>
        <p:spPr>
          <a:xfrm>
            <a:off x="2348389" y="5432703"/>
            <a:ext cx="3088958" cy="710803"/>
          </a:xfrm>
          <a:prstGeom prst="rect">
            <a:avLst/>
          </a:prstGeom>
          <a:noFill/>
          <a:ln/>
        </p:spPr>
        <p:txBody>
          <a:bodyPr wrap="square" rtlCol="0" anchor="t"/>
          <a:lstStyle/>
          <a:p>
            <a:pPr marL="0" indent="0" algn="ctr">
              <a:lnSpc>
                <a:spcPts val="2799"/>
              </a:lnSpc>
              <a:buNone/>
            </a:pPr>
            <a:r>
              <a:rPr lang="en-US" sz="1750" dirty="0">
                <a:solidFill>
                  <a:srgbClr val="FFFFFF"/>
                </a:solidFill>
                <a:latin typeface="PT Sans" pitchFamily="34" charset="0"/>
                <a:ea typeface="PT Sans" pitchFamily="34" charset="-122"/>
                <a:cs typeface="PT Sans" pitchFamily="34" charset="-120"/>
              </a:rPr>
              <a:t>Chụp hoặc chọn hình ảnh chứa khuôn mặt cần nhận diện.</a:t>
            </a:r>
            <a:endParaRPr lang="en-US" sz="1750" dirty="0"/>
          </a:p>
        </p:txBody>
      </p:sp>
      <p:sp>
        <p:nvSpPr>
          <p:cNvPr id="8" name="Text 5"/>
          <p:cNvSpPr/>
          <p:nvPr/>
        </p:nvSpPr>
        <p:spPr>
          <a:xfrm>
            <a:off x="5770602" y="3674745"/>
            <a:ext cx="3088958" cy="999887"/>
          </a:xfrm>
          <a:prstGeom prst="rect">
            <a:avLst/>
          </a:prstGeom>
          <a:noFill/>
          <a:ln/>
        </p:spPr>
        <p:txBody>
          <a:bodyPr wrap="none" rtlCol="0" anchor="t"/>
          <a:lstStyle/>
          <a:p>
            <a:pPr marL="0" indent="0" algn="ctr">
              <a:lnSpc>
                <a:spcPts val="7873"/>
              </a:lnSpc>
              <a:buNone/>
            </a:pPr>
            <a:r>
              <a:rPr lang="en-US" sz="7873" b="1" dirty="0">
                <a:solidFill>
                  <a:srgbClr val="D7425E"/>
                </a:solidFill>
                <a:latin typeface="Nunito" pitchFamily="34" charset="0"/>
                <a:ea typeface="Nunito" pitchFamily="34" charset="-122"/>
                <a:cs typeface="Nunito" pitchFamily="34" charset="-120"/>
              </a:rPr>
              <a:t>2</a:t>
            </a:r>
            <a:endParaRPr lang="en-US" sz="7873" dirty="0"/>
          </a:p>
        </p:txBody>
      </p:sp>
      <p:sp>
        <p:nvSpPr>
          <p:cNvPr id="9" name="Text 6"/>
          <p:cNvSpPr/>
          <p:nvPr/>
        </p:nvSpPr>
        <p:spPr>
          <a:xfrm>
            <a:off x="6076831" y="4952286"/>
            <a:ext cx="2476500" cy="347186"/>
          </a:xfrm>
          <a:prstGeom prst="rect">
            <a:avLst/>
          </a:prstGeom>
          <a:noFill/>
          <a:ln/>
        </p:spPr>
        <p:txBody>
          <a:bodyPr wrap="none" rtlCol="0" anchor="t"/>
          <a:lstStyle/>
          <a:p>
            <a:pPr marL="0" indent="0" algn="ctr">
              <a:lnSpc>
                <a:spcPts val="2734"/>
              </a:lnSpc>
              <a:buNone/>
            </a:pPr>
            <a:r>
              <a:rPr lang="en-US" sz="2187" b="1" dirty="0">
                <a:solidFill>
                  <a:srgbClr val="D7425E"/>
                </a:solidFill>
                <a:latin typeface="Nunito" pitchFamily="34" charset="0"/>
                <a:ea typeface="Nunito" pitchFamily="34" charset="-122"/>
                <a:cs typeface="Nunito" pitchFamily="34" charset="-120"/>
              </a:rPr>
              <a:t>Phân tích đặc trưng</a:t>
            </a:r>
            <a:endParaRPr lang="en-US" sz="2187" dirty="0"/>
          </a:p>
        </p:txBody>
      </p:sp>
      <p:sp>
        <p:nvSpPr>
          <p:cNvPr id="10" name="Text 7"/>
          <p:cNvSpPr/>
          <p:nvPr/>
        </p:nvSpPr>
        <p:spPr>
          <a:xfrm>
            <a:off x="5770602" y="5432703"/>
            <a:ext cx="3088958" cy="710803"/>
          </a:xfrm>
          <a:prstGeom prst="rect">
            <a:avLst/>
          </a:prstGeom>
          <a:noFill/>
          <a:ln/>
        </p:spPr>
        <p:txBody>
          <a:bodyPr wrap="square" rtlCol="0" anchor="t"/>
          <a:lstStyle/>
          <a:p>
            <a:pPr marL="0" indent="0" algn="ctr">
              <a:lnSpc>
                <a:spcPts val="2799"/>
              </a:lnSpc>
              <a:buNone/>
            </a:pPr>
            <a:r>
              <a:rPr lang="en-US" sz="1750" dirty="0">
                <a:solidFill>
                  <a:srgbClr val="FFFFFF"/>
                </a:solidFill>
                <a:latin typeface="PT Sans" pitchFamily="34" charset="0"/>
                <a:ea typeface="PT Sans" pitchFamily="34" charset="-122"/>
                <a:cs typeface="PT Sans" pitchFamily="34" charset="-120"/>
              </a:rPr>
              <a:t>Dữ liệu về đặc điểm khuôn mặt được rút trích và phân tích.</a:t>
            </a:r>
            <a:endParaRPr lang="en-US" sz="1750" dirty="0"/>
          </a:p>
        </p:txBody>
      </p:sp>
      <p:sp>
        <p:nvSpPr>
          <p:cNvPr id="11" name="Text 8"/>
          <p:cNvSpPr/>
          <p:nvPr/>
        </p:nvSpPr>
        <p:spPr>
          <a:xfrm>
            <a:off x="9192816" y="3674745"/>
            <a:ext cx="3089077" cy="999887"/>
          </a:xfrm>
          <a:prstGeom prst="rect">
            <a:avLst/>
          </a:prstGeom>
          <a:noFill/>
          <a:ln/>
        </p:spPr>
        <p:txBody>
          <a:bodyPr wrap="none" rtlCol="0" anchor="t"/>
          <a:lstStyle/>
          <a:p>
            <a:pPr marL="0" indent="0" algn="ctr">
              <a:lnSpc>
                <a:spcPts val="7873"/>
              </a:lnSpc>
              <a:buNone/>
            </a:pPr>
            <a:r>
              <a:rPr lang="en-US" sz="7873" b="1" dirty="0">
                <a:solidFill>
                  <a:srgbClr val="DD785E"/>
                </a:solidFill>
                <a:latin typeface="Nunito" pitchFamily="34" charset="0"/>
                <a:ea typeface="Nunito" pitchFamily="34" charset="-122"/>
                <a:cs typeface="Nunito" pitchFamily="34" charset="-120"/>
              </a:rPr>
              <a:t>3</a:t>
            </a:r>
            <a:endParaRPr lang="en-US" sz="7873" dirty="0"/>
          </a:p>
        </p:txBody>
      </p:sp>
      <p:sp>
        <p:nvSpPr>
          <p:cNvPr id="12" name="Text 9"/>
          <p:cNvSpPr/>
          <p:nvPr/>
        </p:nvSpPr>
        <p:spPr>
          <a:xfrm>
            <a:off x="9312354" y="4952286"/>
            <a:ext cx="2849880" cy="347186"/>
          </a:xfrm>
          <a:prstGeom prst="rect">
            <a:avLst/>
          </a:prstGeom>
          <a:noFill/>
          <a:ln/>
        </p:spPr>
        <p:txBody>
          <a:bodyPr wrap="none" rtlCol="0" anchor="t"/>
          <a:lstStyle/>
          <a:p>
            <a:pPr marL="0" indent="0" algn="ctr">
              <a:lnSpc>
                <a:spcPts val="2734"/>
              </a:lnSpc>
              <a:buNone/>
            </a:pPr>
            <a:r>
              <a:rPr lang="en-US" sz="2187" b="1" dirty="0">
                <a:solidFill>
                  <a:srgbClr val="DD785E"/>
                </a:solidFill>
                <a:latin typeface="Nunito" pitchFamily="34" charset="0"/>
                <a:ea typeface="Nunito" pitchFamily="34" charset="-122"/>
                <a:cs typeface="Nunito" pitchFamily="34" charset="-120"/>
              </a:rPr>
              <a:t>So khớp và nhận dạng</a:t>
            </a:r>
            <a:endParaRPr lang="en-US" sz="2187" dirty="0"/>
          </a:p>
        </p:txBody>
      </p:sp>
      <p:sp>
        <p:nvSpPr>
          <p:cNvPr id="13" name="Text 10"/>
          <p:cNvSpPr/>
          <p:nvPr/>
        </p:nvSpPr>
        <p:spPr>
          <a:xfrm>
            <a:off x="9192816" y="5432703"/>
            <a:ext cx="3089077" cy="1066205"/>
          </a:xfrm>
          <a:prstGeom prst="rect">
            <a:avLst/>
          </a:prstGeom>
          <a:noFill/>
          <a:ln/>
        </p:spPr>
        <p:txBody>
          <a:bodyPr wrap="square" rtlCol="0" anchor="t"/>
          <a:lstStyle/>
          <a:p>
            <a:pPr marL="0" indent="0" algn="ctr">
              <a:lnSpc>
                <a:spcPts val="2799"/>
              </a:lnSpc>
              <a:buNone/>
            </a:pPr>
            <a:r>
              <a:rPr lang="en-US" sz="1750" dirty="0">
                <a:solidFill>
                  <a:srgbClr val="FFFFFF"/>
                </a:solidFill>
                <a:latin typeface="PT Sans" pitchFamily="34" charset="0"/>
                <a:ea typeface="PT Sans" pitchFamily="34" charset="-122"/>
                <a:cs typeface="PT Sans" pitchFamily="34" charset="-120"/>
              </a:rPr>
              <a:t>Dữ liệu đặc điểm được so khớp với cơ sở dữ liệu để nhận dạng khuôn mặt.</a:t>
            </a:r>
            <a:endParaRPr lang="en-US" sz="1750" dirty="0"/>
          </a:p>
        </p:txBody>
      </p:sp>
    </p:spTree>
    <p:custDataLst>
      <p:tags r:id="rId1"/>
    </p:custData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889">
        <p159:morph option="byChar"/>
      </p:transition>
    </mc:Choice>
    <mc:Fallback>
      <p:transition spd="slow" advTm="288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0-#ppt_w/2"/>
                                          </p:val>
                                        </p:tav>
                                        <p:tav tm="100000">
                                          <p:val>
                                            <p:strVal val="#ppt_x"/>
                                          </p:val>
                                        </p:tav>
                                      </p:tavLst>
                                    </p:anim>
                                    <p:anim calcmode="lin" valueType="num">
                                      <p:cBhvr additive="base">
                                        <p:cTn id="25" dur="500" fill="hold"/>
                                        <p:tgtEl>
                                          <p:spTgt spid="8"/>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additive="base">
                                        <p:cTn id="28" dur="500" fill="hold"/>
                                        <p:tgtEl>
                                          <p:spTgt spid="9"/>
                                        </p:tgtEl>
                                        <p:attrNameLst>
                                          <p:attrName>ppt_x</p:attrName>
                                        </p:attrNameLst>
                                      </p:cBhvr>
                                      <p:tavLst>
                                        <p:tav tm="0">
                                          <p:val>
                                            <p:strVal val="0-#ppt_w/2"/>
                                          </p:val>
                                        </p:tav>
                                        <p:tav tm="100000">
                                          <p:val>
                                            <p:strVal val="#ppt_x"/>
                                          </p:val>
                                        </p:tav>
                                      </p:tavLst>
                                    </p:anim>
                                    <p:anim calcmode="lin" valueType="num">
                                      <p:cBhvr additive="base">
                                        <p:cTn id="29" dur="500" fill="hold"/>
                                        <p:tgtEl>
                                          <p:spTgt spid="9"/>
                                        </p:tgtEl>
                                        <p:attrNameLst>
                                          <p:attrName>ppt_y</p:attrName>
                                        </p:attrNameLst>
                                      </p:cBhvr>
                                      <p:tavLst>
                                        <p:tav tm="0">
                                          <p:val>
                                            <p:strVal val="#ppt_y"/>
                                          </p:val>
                                        </p:tav>
                                        <p:tav tm="100000">
                                          <p:val>
                                            <p:strVal val="#ppt_y"/>
                                          </p:val>
                                        </p:tav>
                                      </p:tavLst>
                                    </p:anim>
                                  </p:childTnLst>
                                </p:cTn>
                              </p:par>
                              <p:par>
                                <p:cTn id="30" presetID="2" presetClass="entr" presetSubtype="8" fill="hold" grpId="0" nodeType="withEffect">
                                  <p:stCondLst>
                                    <p:cond delay="0"/>
                                  </p:stCondLst>
                                  <p:childTnLst>
                                    <p:set>
                                      <p:cBhvr>
                                        <p:cTn id="31" dur="1" fill="hold">
                                          <p:stCondLst>
                                            <p:cond delay="0"/>
                                          </p:stCondLst>
                                        </p:cTn>
                                        <p:tgtEl>
                                          <p:spTgt spid="10"/>
                                        </p:tgtEl>
                                        <p:attrNameLst>
                                          <p:attrName>style.visibility</p:attrName>
                                        </p:attrNameLst>
                                      </p:cBhvr>
                                      <p:to>
                                        <p:strVal val="visible"/>
                                      </p:to>
                                    </p:set>
                                    <p:anim calcmode="lin" valueType="num">
                                      <p:cBhvr additive="base">
                                        <p:cTn id="32" dur="500" fill="hold"/>
                                        <p:tgtEl>
                                          <p:spTgt spid="10"/>
                                        </p:tgtEl>
                                        <p:attrNameLst>
                                          <p:attrName>ppt_x</p:attrName>
                                        </p:attrNameLst>
                                      </p:cBhvr>
                                      <p:tavLst>
                                        <p:tav tm="0">
                                          <p:val>
                                            <p:strVal val="0-#ppt_w/2"/>
                                          </p:val>
                                        </p:tav>
                                        <p:tav tm="100000">
                                          <p:val>
                                            <p:strVal val="#ppt_x"/>
                                          </p:val>
                                        </p:tav>
                                      </p:tavLst>
                                    </p:anim>
                                    <p:anim calcmode="lin" valueType="num">
                                      <p:cBhvr additive="base">
                                        <p:cTn id="33"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1000"/>
                                        <p:tgtEl>
                                          <p:spTgt spid="11"/>
                                        </p:tgtEl>
                                      </p:cBhvr>
                                    </p:animEffect>
                                    <p:anim calcmode="lin" valueType="num">
                                      <p:cBhvr>
                                        <p:cTn id="39" dur="1000" fill="hold"/>
                                        <p:tgtEl>
                                          <p:spTgt spid="11"/>
                                        </p:tgtEl>
                                        <p:attrNameLst>
                                          <p:attrName>ppt_x</p:attrName>
                                        </p:attrNameLst>
                                      </p:cBhvr>
                                      <p:tavLst>
                                        <p:tav tm="0">
                                          <p:val>
                                            <p:strVal val="#ppt_x"/>
                                          </p:val>
                                        </p:tav>
                                        <p:tav tm="100000">
                                          <p:val>
                                            <p:strVal val="#ppt_x"/>
                                          </p:val>
                                        </p:tav>
                                      </p:tavLst>
                                    </p:anim>
                                    <p:anim calcmode="lin" valueType="num">
                                      <p:cBhvr>
                                        <p:cTn id="40" dur="1000" fill="hold"/>
                                        <p:tgtEl>
                                          <p:spTgt spid="11"/>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1000"/>
                                        <p:tgtEl>
                                          <p:spTgt spid="12"/>
                                        </p:tgtEl>
                                      </p:cBhvr>
                                    </p:animEffect>
                                    <p:anim calcmode="lin" valueType="num">
                                      <p:cBhvr>
                                        <p:cTn id="44" dur="1000" fill="hold"/>
                                        <p:tgtEl>
                                          <p:spTgt spid="12"/>
                                        </p:tgtEl>
                                        <p:attrNameLst>
                                          <p:attrName>ppt_x</p:attrName>
                                        </p:attrNameLst>
                                      </p:cBhvr>
                                      <p:tavLst>
                                        <p:tav tm="0">
                                          <p:val>
                                            <p:strVal val="#ppt_x"/>
                                          </p:val>
                                        </p:tav>
                                        <p:tav tm="100000">
                                          <p:val>
                                            <p:strVal val="#ppt_x"/>
                                          </p:val>
                                        </p:tav>
                                      </p:tavLst>
                                    </p:anim>
                                    <p:anim calcmode="lin" valueType="num">
                                      <p:cBhvr>
                                        <p:cTn id="45" dur="1000" fill="hold"/>
                                        <p:tgtEl>
                                          <p:spTgt spid="12"/>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fade">
                                      <p:cBhvr>
                                        <p:cTn id="48" dur="1000"/>
                                        <p:tgtEl>
                                          <p:spTgt spid="13"/>
                                        </p:tgtEl>
                                      </p:cBhvr>
                                    </p:animEffect>
                                    <p:anim calcmode="lin" valueType="num">
                                      <p:cBhvr>
                                        <p:cTn id="49" dur="1000" fill="hold"/>
                                        <p:tgtEl>
                                          <p:spTgt spid="13"/>
                                        </p:tgtEl>
                                        <p:attrNameLst>
                                          <p:attrName>ppt_x</p:attrName>
                                        </p:attrNameLst>
                                      </p:cBhvr>
                                      <p:tavLst>
                                        <p:tav tm="0">
                                          <p:val>
                                            <p:strVal val="#ppt_x"/>
                                          </p:val>
                                        </p:tav>
                                        <p:tav tm="100000">
                                          <p:val>
                                            <p:strVal val="#ppt_x"/>
                                          </p:val>
                                        </p:tav>
                                      </p:tavLst>
                                    </p:anim>
                                    <p:anim calcmode="lin" valueType="num">
                                      <p:cBhvr>
                                        <p:cTn id="50"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2"/>
</p:tagLst>
</file>

<file path=ppt/tags/tag2.xml><?xml version="1.0" encoding="utf-8"?>
<p:tagLst xmlns:a="http://schemas.openxmlformats.org/drawingml/2006/main" xmlns:r="http://schemas.openxmlformats.org/officeDocument/2006/relationships" xmlns:p="http://schemas.openxmlformats.org/presentationml/2006/main">
  <p:tag name="TIMING" val="|0.1"/>
</p:tagLst>
</file>

<file path=ppt/tags/tag3.xml><?xml version="1.0" encoding="utf-8"?>
<p:tagLst xmlns:a="http://schemas.openxmlformats.org/drawingml/2006/main" xmlns:r="http://schemas.openxmlformats.org/officeDocument/2006/relationships" xmlns:p="http://schemas.openxmlformats.org/presentationml/2006/main">
  <p:tag name="TIMING" val="|0.1|0.7|0.7"/>
</p:tagLst>
</file>

<file path=ppt/tags/tag4.xml><?xml version="1.0" encoding="utf-8"?>
<p:tagLst xmlns:a="http://schemas.openxmlformats.org/drawingml/2006/main" xmlns:r="http://schemas.openxmlformats.org/officeDocument/2006/relationships" xmlns:p="http://schemas.openxmlformats.org/presentationml/2006/main">
  <p:tag name="TIMING" val="|0.8|0.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TotalTime>
  <Words>1096</Words>
  <Application>Microsoft Office PowerPoint</Application>
  <PresentationFormat>Custom</PresentationFormat>
  <Paragraphs>104</Paragraphs>
  <Slides>19</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Constantia</vt:lpstr>
      <vt:lpstr>Nunito</vt:lpstr>
      <vt:lpstr>PT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Khuee /</cp:lastModifiedBy>
  <cp:revision>11</cp:revision>
  <dcterms:created xsi:type="dcterms:W3CDTF">2024-01-20T11:03:08Z</dcterms:created>
  <dcterms:modified xsi:type="dcterms:W3CDTF">2024-01-21T06:27:18Z</dcterms:modified>
</cp:coreProperties>
</file>